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31"/>
  </p:notesMasterIdLst>
  <p:sldIdLst>
    <p:sldId id="265" r:id="rId2"/>
    <p:sldId id="258" r:id="rId3"/>
    <p:sldId id="266" r:id="rId4"/>
    <p:sldId id="273" r:id="rId5"/>
    <p:sldId id="274" r:id="rId6"/>
    <p:sldId id="297" r:id="rId7"/>
    <p:sldId id="270" r:id="rId8"/>
    <p:sldId id="275" r:id="rId9"/>
    <p:sldId id="280" r:id="rId10"/>
    <p:sldId id="277" r:id="rId11"/>
    <p:sldId id="279" r:id="rId12"/>
    <p:sldId id="281" r:id="rId13"/>
    <p:sldId id="271" r:id="rId14"/>
    <p:sldId id="278" r:id="rId15"/>
    <p:sldId id="282" r:id="rId16"/>
    <p:sldId id="284" r:id="rId17"/>
    <p:sldId id="283" r:id="rId18"/>
    <p:sldId id="287" r:id="rId19"/>
    <p:sldId id="288" r:id="rId20"/>
    <p:sldId id="289" r:id="rId21"/>
    <p:sldId id="290" r:id="rId22"/>
    <p:sldId id="291" r:id="rId23"/>
    <p:sldId id="292" r:id="rId24"/>
    <p:sldId id="293" r:id="rId25"/>
    <p:sldId id="294" r:id="rId26"/>
    <p:sldId id="269" r:id="rId27"/>
    <p:sldId id="285" r:id="rId28"/>
    <p:sldId id="286" r:id="rId29"/>
    <p:sldId id="296" r:id="rId30"/>
  </p:sldIdLst>
  <p:sldSz cx="9144000" cy="6858000" type="screen4x3"/>
  <p:notesSz cx="6858000" cy="9144000"/>
  <p:embeddedFontLst>
    <p:embeddedFont>
      <p:font typeface="Quicksand" panose="020B0604020202020204" charset="0"/>
      <p:regular r:id="rId32"/>
      <p:bold r:id="rId33"/>
    </p:embeddedFont>
    <p:embeddedFont>
      <p:font typeface="Calibri" panose="020F0502020204030204" pitchFamily="34"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40" autoAdjust="0"/>
    <p:restoredTop sz="96327"/>
  </p:normalViewPr>
  <p:slideViewPr>
    <p:cSldViewPr snapToGrid="0" snapToObjects="1">
      <p:cViewPr varScale="1">
        <p:scale>
          <a:sx n="88" d="100"/>
          <a:sy n="88" d="100"/>
        </p:scale>
        <p:origin x="155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03F82-A64A-6949-83E4-14BE9359A42E}" type="datetimeFigureOut">
              <a:rPr lang="nl-BE" smtClean="0"/>
              <a:t>18/10/2022</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DDC94-20F0-BE48-817E-74972D0E9593}" type="slidenum">
              <a:rPr lang="nl-BE" smtClean="0"/>
              <a:t>‹nr.›</a:t>
            </a:fld>
            <a:endParaRPr lang="nl-BE"/>
          </a:p>
        </p:txBody>
      </p:sp>
    </p:spTree>
    <p:extLst>
      <p:ext uri="{BB962C8B-B14F-4D97-AF65-F5344CB8AC3E}">
        <p14:creationId xmlns:p14="http://schemas.microsoft.com/office/powerpoint/2010/main" val="2119547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f67978748f_0_5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f67978748f_0_5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f67978748f_0_5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19</a:t>
            </a:fld>
            <a:endParaRPr/>
          </a:p>
        </p:txBody>
      </p:sp>
    </p:spTree>
    <p:extLst>
      <p:ext uri="{BB962C8B-B14F-4D97-AF65-F5344CB8AC3E}">
        <p14:creationId xmlns:p14="http://schemas.microsoft.com/office/powerpoint/2010/main" val="3050113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f67978748f_0_5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f67978748f_0_5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f67978748f_0_5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20</a:t>
            </a:fld>
            <a:endParaRPr/>
          </a:p>
        </p:txBody>
      </p:sp>
    </p:spTree>
    <p:extLst>
      <p:ext uri="{BB962C8B-B14F-4D97-AF65-F5344CB8AC3E}">
        <p14:creationId xmlns:p14="http://schemas.microsoft.com/office/powerpoint/2010/main" val="358923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f67978748f_0_5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f67978748f_0_5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gf67978748f_0_5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21</a:t>
            </a:fld>
            <a:endParaRPr/>
          </a:p>
        </p:txBody>
      </p:sp>
    </p:spTree>
    <p:extLst>
      <p:ext uri="{BB962C8B-B14F-4D97-AF65-F5344CB8AC3E}">
        <p14:creationId xmlns:p14="http://schemas.microsoft.com/office/powerpoint/2010/main" val="136142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f67978748f_0_5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f67978748f_0_5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f67978748f_0_5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22</a:t>
            </a:fld>
            <a:endParaRPr/>
          </a:p>
        </p:txBody>
      </p:sp>
    </p:spTree>
    <p:extLst>
      <p:ext uri="{BB962C8B-B14F-4D97-AF65-F5344CB8AC3E}">
        <p14:creationId xmlns:p14="http://schemas.microsoft.com/office/powerpoint/2010/main" val="215098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f67978748f_0_5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f67978748f_0_5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f67978748f_0_5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23</a:t>
            </a:fld>
            <a:endParaRPr/>
          </a:p>
        </p:txBody>
      </p:sp>
    </p:spTree>
    <p:extLst>
      <p:ext uri="{BB962C8B-B14F-4D97-AF65-F5344CB8AC3E}">
        <p14:creationId xmlns:p14="http://schemas.microsoft.com/office/powerpoint/2010/main" val="24168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f67978748f_0_3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gf67978748f_0_3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0230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874D122-0F07-6B47-9A16-A09BD0BFA44D}"/>
              </a:ext>
            </a:extLst>
          </p:cNvPr>
          <p:cNvSpPr>
            <a:spLocks noGrp="1" noChangeAspect="1"/>
          </p:cNvSpPr>
          <p:nvPr>
            <p:ph type="pic" idx="1" hasCustomPrompt="1"/>
          </p:nvPr>
        </p:nvSpPr>
        <p:spPr>
          <a:xfrm>
            <a:off x="0" y="0"/>
            <a:ext cx="9144000" cy="6858000"/>
          </a:xfrm>
          <a:gradFill>
            <a:gsLst>
              <a:gs pos="0">
                <a:schemeClr val="bg1"/>
              </a:gs>
              <a:gs pos="33000">
                <a:schemeClr val="bg1"/>
              </a:gs>
              <a:gs pos="66000">
                <a:schemeClr val="bg1"/>
              </a:gs>
              <a:gs pos="100000">
                <a:schemeClr val="tx1">
                  <a:alpha val="0"/>
                </a:schemeClr>
              </a:gs>
            </a:gsLst>
            <a:lin ang="0" scaled="1"/>
          </a:gradFill>
        </p:spPr>
        <p:txBody>
          <a:bodyPr anchor="t"/>
          <a:lstStyle>
            <a:lvl1pPr marL="0" indent="0">
              <a:buNone/>
              <a:defRPr sz="3200">
                <a:latin typeface="Quicksand"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Afbeelding toevoegen</a:t>
            </a:r>
            <a:endParaRPr lang="en-US" dirty="0"/>
          </a:p>
        </p:txBody>
      </p:sp>
      <p:sp>
        <p:nvSpPr>
          <p:cNvPr id="5" name="Tijdelijke aanduiding voor afbeelding 4">
            <a:extLst>
              <a:ext uri="{FF2B5EF4-FFF2-40B4-BE49-F238E27FC236}">
                <a16:creationId xmlns:a16="http://schemas.microsoft.com/office/drawing/2014/main" id="{8FED479D-55AB-CD4F-81FB-F65494C25D8B}"/>
              </a:ext>
            </a:extLst>
          </p:cNvPr>
          <p:cNvSpPr>
            <a:spLocks noGrp="1"/>
          </p:cNvSpPr>
          <p:nvPr>
            <p:ph type="pic" sz="quarter" idx="11" hasCustomPrompt="1"/>
          </p:nvPr>
        </p:nvSpPr>
        <p:spPr>
          <a:xfrm>
            <a:off x="0" y="3623983"/>
            <a:ext cx="9144000" cy="3234018"/>
          </a:xfrm>
          <a:gradFill>
            <a:gsLst>
              <a:gs pos="0">
                <a:schemeClr val="accent1">
                  <a:lumMod val="5000"/>
                  <a:lumOff val="95000"/>
                  <a:alpha val="0"/>
                </a:schemeClr>
              </a:gs>
              <a:gs pos="36000">
                <a:schemeClr val="bg1">
                  <a:alpha val="70000"/>
                </a:schemeClr>
              </a:gs>
              <a:gs pos="100000">
                <a:schemeClr val="bg1"/>
              </a:gs>
              <a:gs pos="100000">
                <a:schemeClr val="bg1"/>
              </a:gs>
            </a:gsLst>
            <a:lin ang="5400000" scaled="1"/>
          </a:gradFill>
        </p:spPr>
        <p:txBody>
          <a:bodyPr/>
          <a:lstStyle>
            <a:lvl1pPr marL="0" indent="0">
              <a:buNone/>
              <a:defRPr/>
            </a:lvl1pPr>
          </a:lstStyle>
          <a:p>
            <a:r>
              <a:rPr lang="nl-BE" dirty="0"/>
              <a:t> </a:t>
            </a:r>
          </a:p>
        </p:txBody>
      </p:sp>
      <p:sp>
        <p:nvSpPr>
          <p:cNvPr id="9" name="Picture Placeholder 2">
            <a:extLst>
              <a:ext uri="{FF2B5EF4-FFF2-40B4-BE49-F238E27FC236}">
                <a16:creationId xmlns:a16="http://schemas.microsoft.com/office/drawing/2014/main" id="{E5144149-782D-224B-9ED7-8C84DC15924A}"/>
              </a:ext>
            </a:extLst>
          </p:cNvPr>
          <p:cNvSpPr>
            <a:spLocks noGrp="1" noChangeAspect="1"/>
          </p:cNvSpPr>
          <p:nvPr>
            <p:ph type="pic" idx="10" hasCustomPrompt="1"/>
          </p:nvPr>
        </p:nvSpPr>
        <p:spPr>
          <a:xfrm>
            <a:off x="6697084" y="5008244"/>
            <a:ext cx="1981200" cy="1428751"/>
          </a:xfrm>
          <a:blipFill>
            <a:blip r:embed="rId2"/>
            <a:stretch>
              <a:fillRect/>
            </a:stretch>
          </a:blip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11" name="Title 1">
            <a:extLst>
              <a:ext uri="{FF2B5EF4-FFF2-40B4-BE49-F238E27FC236}">
                <a16:creationId xmlns:a16="http://schemas.microsoft.com/office/drawing/2014/main" id="{CF847F60-71F2-534E-9668-0578CBAC9EC2}"/>
              </a:ext>
            </a:extLst>
          </p:cNvPr>
          <p:cNvSpPr>
            <a:spLocks noGrp="1"/>
          </p:cNvSpPr>
          <p:nvPr>
            <p:ph type="title"/>
          </p:nvPr>
        </p:nvSpPr>
        <p:spPr>
          <a:xfrm>
            <a:off x="465716" y="5111432"/>
            <a:ext cx="5545593" cy="1325563"/>
          </a:xfrm>
        </p:spPr>
        <p:txBody>
          <a:bodyPr anchor="b" anchorCtr="0">
            <a:normAutofit/>
          </a:bodyPr>
          <a:lstStyle>
            <a:lvl1pPr>
              <a:defRPr sz="3500">
                <a:solidFill>
                  <a:schemeClr val="tx1"/>
                </a:solidFill>
                <a:latin typeface="Quicksand" pitchFamily="2" charset="77"/>
              </a:defRPr>
            </a:lvl1pPr>
          </a:lstStyle>
          <a:p>
            <a:r>
              <a:rPr lang="nl-NL" dirty="0"/>
              <a:t>Klik om stijl te bewerken</a:t>
            </a:r>
            <a:endParaRPr lang="en-US" dirty="0"/>
          </a:p>
        </p:txBody>
      </p:sp>
    </p:spTree>
    <p:extLst>
      <p:ext uri="{BB962C8B-B14F-4D97-AF65-F5344CB8AC3E}">
        <p14:creationId xmlns:p14="http://schemas.microsoft.com/office/powerpoint/2010/main" val="233694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 tekst zonder titel">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56FD58E9-72A8-0C46-AEBA-2E44864B3B5F}"/>
              </a:ext>
            </a:extLst>
          </p:cNvPr>
          <p:cNvPicPr>
            <a:picLocks noChangeAspect="1"/>
          </p:cNvPicPr>
          <p:nvPr userDrawn="1"/>
        </p:nvPicPr>
        <p:blipFill>
          <a:blip r:embed="rId2"/>
          <a:stretch>
            <a:fillRect/>
          </a:stretch>
        </p:blipFill>
        <p:spPr>
          <a:xfrm rot="6752745">
            <a:off x="-832059" y="2186448"/>
            <a:ext cx="4757537" cy="5173138"/>
          </a:xfrm>
          <a:prstGeom prst="rect">
            <a:avLst/>
          </a:prstGeom>
        </p:spPr>
      </p:pic>
      <p:sp>
        <p:nvSpPr>
          <p:cNvPr id="10" name="Picture Placeholder 2">
            <a:extLst>
              <a:ext uri="{FF2B5EF4-FFF2-40B4-BE49-F238E27FC236}">
                <a16:creationId xmlns:a16="http://schemas.microsoft.com/office/drawing/2014/main" id="{807E4505-AA65-6448-AC54-75A1E0D545A7}"/>
              </a:ext>
            </a:extLst>
          </p:cNvPr>
          <p:cNvSpPr>
            <a:spLocks noGrp="1" noChangeAspect="1"/>
          </p:cNvSpPr>
          <p:nvPr>
            <p:ph type="pic" idx="12" hasCustomPrompt="1"/>
          </p:nvPr>
        </p:nvSpPr>
        <p:spPr>
          <a:xfrm>
            <a:off x="630821" y="662643"/>
            <a:ext cx="4385912" cy="5206345"/>
          </a:xfrm>
        </p:spPr>
        <p:txBody>
          <a:bodyPr anchor="t"/>
          <a:lstStyle>
            <a:lvl1pPr marL="0" indent="0">
              <a:buNone/>
              <a:defRPr sz="3200">
                <a:latin typeface="Quicksand"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Afbeelding toevoegen</a:t>
            </a:r>
            <a:endParaRPr lang="en-US" dirty="0"/>
          </a:p>
        </p:txBody>
      </p:sp>
      <p:sp>
        <p:nvSpPr>
          <p:cNvPr id="2" name="Title 1"/>
          <p:cNvSpPr>
            <a:spLocks noGrp="1"/>
          </p:cNvSpPr>
          <p:nvPr>
            <p:ph type="title"/>
          </p:nvPr>
        </p:nvSpPr>
        <p:spPr>
          <a:xfrm>
            <a:off x="5564001" y="662643"/>
            <a:ext cx="2949178" cy="1062037"/>
          </a:xfrm>
        </p:spPr>
        <p:txBody>
          <a:bodyPr anchor="b">
            <a:normAutofit/>
          </a:bodyPr>
          <a:lstStyle>
            <a:lvl1pPr>
              <a:defRPr sz="3000">
                <a:latin typeface="Quicksand" pitchFamily="2" charset="77"/>
              </a:defRPr>
            </a:lvl1pPr>
          </a:lstStyle>
          <a:p>
            <a:r>
              <a:rPr lang="nl-NL" dirty="0"/>
              <a:t>Klik om stijl te bewerken</a:t>
            </a:r>
            <a:endParaRPr lang="en-US" dirty="0"/>
          </a:p>
        </p:txBody>
      </p:sp>
      <p:sp>
        <p:nvSpPr>
          <p:cNvPr id="4" name="Text Placeholder 3"/>
          <p:cNvSpPr>
            <a:spLocks noGrp="1"/>
          </p:cNvSpPr>
          <p:nvPr>
            <p:ph type="body" sz="half" idx="2"/>
          </p:nvPr>
        </p:nvSpPr>
        <p:spPr>
          <a:xfrm>
            <a:off x="5564001" y="1963271"/>
            <a:ext cx="2949178" cy="3905717"/>
          </a:xfrm>
        </p:spPr>
        <p:txBody>
          <a:bodyPr>
            <a:normAutofit/>
          </a:bodyPr>
          <a:lstStyle>
            <a:lvl1pPr marL="0" indent="0">
              <a:buNone/>
              <a:defRPr sz="2000">
                <a:latin typeface="Quicksan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8" name="Date Placeholder 2">
            <a:extLst>
              <a:ext uri="{FF2B5EF4-FFF2-40B4-BE49-F238E27FC236}">
                <a16:creationId xmlns:a16="http://schemas.microsoft.com/office/drawing/2014/main" id="{3DE4D607-2245-BB4D-9BAB-DDBA86E911EE}"/>
              </a:ext>
            </a:extLst>
          </p:cNvPr>
          <p:cNvSpPr>
            <a:spLocks noGrp="1"/>
          </p:cNvSpPr>
          <p:nvPr>
            <p:ph type="dt" sz="half" idx="10"/>
          </p:nvPr>
        </p:nvSpPr>
        <p:spPr>
          <a:xfrm>
            <a:off x="628650" y="6201708"/>
            <a:ext cx="2057400" cy="365125"/>
          </a:xfrm>
        </p:spPr>
        <p:txBody>
          <a:bodyPr/>
          <a:lstStyle>
            <a:lvl1pPr>
              <a:defRPr>
                <a:latin typeface="Quicksand" pitchFamily="2" charset="77"/>
              </a:defRPr>
            </a:lvl1pPr>
          </a:lstStyle>
          <a:p>
            <a:fld id="{DC548EF1-853E-A44F-96C4-667432BEE036}" type="datetime1">
              <a:rPr lang="nl-BE" smtClean="0"/>
              <a:pPr/>
              <a:t>18/10/2022</a:t>
            </a:fld>
            <a:endParaRPr lang="nl-BE" dirty="0"/>
          </a:p>
        </p:txBody>
      </p:sp>
      <p:sp>
        <p:nvSpPr>
          <p:cNvPr id="9" name="Footer Placeholder 3">
            <a:extLst>
              <a:ext uri="{FF2B5EF4-FFF2-40B4-BE49-F238E27FC236}">
                <a16:creationId xmlns:a16="http://schemas.microsoft.com/office/drawing/2014/main" id="{F62F438A-CDC2-2942-BC59-CAF4BC4F2520}"/>
              </a:ext>
            </a:extLst>
          </p:cNvPr>
          <p:cNvSpPr>
            <a:spLocks noGrp="1"/>
          </p:cNvSpPr>
          <p:nvPr>
            <p:ph type="ftr" sz="quarter" idx="11"/>
          </p:nvPr>
        </p:nvSpPr>
        <p:spPr>
          <a:xfrm>
            <a:off x="3697941" y="6201708"/>
            <a:ext cx="4817409" cy="365125"/>
          </a:xfrm>
        </p:spPr>
        <p:txBody>
          <a:bodyPr/>
          <a:lstStyle>
            <a:lvl1pPr algn="r">
              <a:defRPr>
                <a:solidFill>
                  <a:schemeClr val="tx2"/>
                </a:solidFill>
                <a:latin typeface="Quicksand" pitchFamily="2" charset="77"/>
              </a:defRPr>
            </a:lvl1pPr>
          </a:lstStyle>
          <a:p>
            <a:r>
              <a:rPr lang="nl-BE" dirty="0"/>
              <a:t>BuBao Centrum Ganspoel</a:t>
            </a:r>
          </a:p>
        </p:txBody>
      </p:sp>
    </p:spTree>
    <p:extLst>
      <p:ext uri="{BB962C8B-B14F-4D97-AF65-F5344CB8AC3E}">
        <p14:creationId xmlns:p14="http://schemas.microsoft.com/office/powerpoint/2010/main" val="2704435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dia met foto">
  <p:cSld name="1_Titeldia met foto">
    <p:spTree>
      <p:nvGrpSpPr>
        <p:cNvPr id="1" name="Shape 24"/>
        <p:cNvGrpSpPr/>
        <p:nvPr/>
      </p:nvGrpSpPr>
      <p:grpSpPr>
        <a:xfrm>
          <a:off x="0" y="0"/>
          <a:ext cx="0" cy="0"/>
          <a:chOff x="0" y="0"/>
          <a:chExt cx="0" cy="0"/>
        </a:xfrm>
      </p:grpSpPr>
      <p:pic>
        <p:nvPicPr>
          <p:cNvPr id="25" name="Google Shape;25;p4" descr="Afbeelding met plein&#10;&#10;Automatisch gegenereerde beschrijving"/>
          <p:cNvPicPr preferRelativeResize="0"/>
          <p:nvPr/>
        </p:nvPicPr>
        <p:blipFill rotWithShape="1">
          <a:blip r:embed="rId2">
            <a:alphaModFix/>
          </a:blip>
          <a:srcRect/>
          <a:stretch/>
        </p:blipFill>
        <p:spPr>
          <a:xfrm>
            <a:off x="1344" y="0"/>
            <a:ext cx="9141311" cy="6858000"/>
          </a:xfrm>
          <a:prstGeom prst="rect">
            <a:avLst/>
          </a:prstGeom>
          <a:noFill/>
          <a:ln>
            <a:noFill/>
          </a:ln>
        </p:spPr>
      </p:pic>
      <p:sp>
        <p:nvSpPr>
          <p:cNvPr id="26" name="Google Shape;26;p4"/>
          <p:cNvSpPr txBox="1">
            <a:spLocks noGrp="1"/>
          </p:cNvSpPr>
          <p:nvPr>
            <p:ph type="ctrTitle"/>
          </p:nvPr>
        </p:nvSpPr>
        <p:spPr>
          <a:xfrm>
            <a:off x="685800" y="2116435"/>
            <a:ext cx="4377018" cy="16557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Quicksand"/>
              <a:buNone/>
              <a:defRPr sz="5000">
                <a:solidFill>
                  <a:schemeClr val="lt1"/>
                </a:solidFill>
                <a:latin typeface="Quicksand"/>
                <a:ea typeface="Quicksand"/>
                <a:cs typeface="Quicksand"/>
                <a:sym typeface="Quicksa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679076" y="3864274"/>
            <a:ext cx="4383742"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500"/>
              <a:buNone/>
              <a:defRPr sz="2500">
                <a:solidFill>
                  <a:schemeClr val="lt1"/>
                </a:solidFill>
                <a:latin typeface="Quicksand"/>
                <a:ea typeface="Quicksand"/>
                <a:cs typeface="Quicksand"/>
                <a:sym typeface="Quicksan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4"/>
          <p:cNvSpPr>
            <a:spLocks noGrp="1"/>
          </p:cNvSpPr>
          <p:nvPr>
            <p:ph type="pic" idx="2"/>
          </p:nvPr>
        </p:nvSpPr>
        <p:spPr>
          <a:xfrm>
            <a:off x="5331759" y="716330"/>
            <a:ext cx="3126441" cy="543933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Quicksand"/>
                <a:ea typeface="Quicksand"/>
                <a:cs typeface="Quicksand"/>
                <a:sym typeface="Quicksand"/>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207521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531E760-77E0-4A04-A46A-3545CEC1A96A}" type="datetimeFigureOut">
              <a:rPr lang="nl-BE" smtClean="0"/>
              <a:pPr/>
              <a:t>18/10/2022</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93F20B34-44B3-4F85-BEF1-DDE8A564D51D}" type="slidenum">
              <a:rPr lang="nl-BE" smtClean="0"/>
              <a:pPr/>
              <a:t>‹nr.›</a:t>
            </a:fld>
            <a:endParaRPr lang="nl-BE"/>
          </a:p>
        </p:txBody>
      </p:sp>
    </p:spTree>
    <p:extLst>
      <p:ext uri="{BB962C8B-B14F-4D97-AF65-F5344CB8AC3E}">
        <p14:creationId xmlns:p14="http://schemas.microsoft.com/office/powerpoint/2010/main" val="390714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E1AD725-BFF5-6C42-85BF-A2C89323BC6E}"/>
              </a:ext>
            </a:extLst>
          </p:cNvPr>
          <p:cNvPicPr>
            <a:picLocks noChangeAspect="1"/>
          </p:cNvPicPr>
          <p:nvPr userDrawn="1"/>
        </p:nvPicPr>
        <p:blipFill>
          <a:blip r:embed="rId2"/>
          <a:stretch>
            <a:fillRect/>
          </a:stretch>
        </p:blipFill>
        <p:spPr>
          <a:xfrm>
            <a:off x="1344" y="0"/>
            <a:ext cx="9141311" cy="6858000"/>
          </a:xfrm>
          <a:prstGeom prst="rect">
            <a:avLst/>
          </a:prstGeom>
        </p:spPr>
      </p:pic>
      <p:sp>
        <p:nvSpPr>
          <p:cNvPr id="2" name="Title 1"/>
          <p:cNvSpPr>
            <a:spLocks noGrp="1"/>
          </p:cNvSpPr>
          <p:nvPr>
            <p:ph type="ctrTitle"/>
          </p:nvPr>
        </p:nvSpPr>
        <p:spPr>
          <a:xfrm>
            <a:off x="685800" y="2123159"/>
            <a:ext cx="4975412" cy="1655763"/>
          </a:xfrm>
        </p:spPr>
        <p:txBody>
          <a:bodyPr anchor="b">
            <a:normAutofit/>
          </a:bodyPr>
          <a:lstStyle>
            <a:lvl1pPr algn="l">
              <a:defRPr sz="5000">
                <a:latin typeface="Quicksand" pitchFamily="2" charset="77"/>
              </a:defRPr>
            </a:lvl1pPr>
          </a:lstStyle>
          <a:p>
            <a:r>
              <a:rPr lang="nl-NL" dirty="0"/>
              <a:t>Klik om stijl te bewerken</a:t>
            </a:r>
            <a:endParaRPr lang="en-US" dirty="0"/>
          </a:p>
        </p:txBody>
      </p:sp>
      <p:sp>
        <p:nvSpPr>
          <p:cNvPr id="3" name="Subtitle 2"/>
          <p:cNvSpPr>
            <a:spLocks noGrp="1"/>
          </p:cNvSpPr>
          <p:nvPr>
            <p:ph type="subTitle" idx="1"/>
          </p:nvPr>
        </p:nvSpPr>
        <p:spPr>
          <a:xfrm>
            <a:off x="679076" y="3870998"/>
            <a:ext cx="4982136" cy="1655762"/>
          </a:xfrm>
        </p:spPr>
        <p:txBody>
          <a:bodyPr>
            <a:normAutofit/>
          </a:bodyPr>
          <a:lstStyle>
            <a:lvl1pPr marL="0" indent="0" algn="l">
              <a:buNone/>
              <a:defRPr sz="2500">
                <a:latin typeface="Quicksan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782591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met foto">
    <p:spTree>
      <p:nvGrpSpPr>
        <p:cNvPr id="1" name=""/>
        <p:cNvGrpSpPr/>
        <p:nvPr/>
      </p:nvGrpSpPr>
      <p:grpSpPr>
        <a:xfrm>
          <a:off x="0" y="0"/>
          <a:ext cx="0" cy="0"/>
          <a:chOff x="0" y="0"/>
          <a:chExt cx="0" cy="0"/>
        </a:xfrm>
      </p:grpSpPr>
      <p:pic>
        <p:nvPicPr>
          <p:cNvPr id="6" name="Afbeelding 5" descr="Afbeelding met plein&#10;&#10;Automatisch gegenereerde beschrijving">
            <a:extLst>
              <a:ext uri="{FF2B5EF4-FFF2-40B4-BE49-F238E27FC236}">
                <a16:creationId xmlns:a16="http://schemas.microsoft.com/office/drawing/2014/main" id="{94AAA9D4-D121-F847-ACF4-01D182CE95EB}"/>
              </a:ext>
            </a:extLst>
          </p:cNvPr>
          <p:cNvPicPr>
            <a:picLocks noChangeAspect="1"/>
          </p:cNvPicPr>
          <p:nvPr userDrawn="1"/>
        </p:nvPicPr>
        <p:blipFill>
          <a:blip r:embed="rId2"/>
          <a:stretch>
            <a:fillRect/>
          </a:stretch>
        </p:blipFill>
        <p:spPr>
          <a:xfrm>
            <a:off x="1344" y="0"/>
            <a:ext cx="9141311" cy="6858000"/>
          </a:xfrm>
          <a:prstGeom prst="rect">
            <a:avLst/>
          </a:prstGeom>
        </p:spPr>
      </p:pic>
      <p:sp>
        <p:nvSpPr>
          <p:cNvPr id="2" name="Title 1"/>
          <p:cNvSpPr>
            <a:spLocks noGrp="1"/>
          </p:cNvSpPr>
          <p:nvPr>
            <p:ph type="ctrTitle"/>
          </p:nvPr>
        </p:nvSpPr>
        <p:spPr>
          <a:xfrm>
            <a:off x="685800" y="2116435"/>
            <a:ext cx="4377018" cy="1655763"/>
          </a:xfrm>
        </p:spPr>
        <p:txBody>
          <a:bodyPr anchor="b">
            <a:normAutofit/>
          </a:bodyPr>
          <a:lstStyle>
            <a:lvl1pPr algn="l">
              <a:defRPr sz="5000">
                <a:solidFill>
                  <a:schemeClr val="bg1"/>
                </a:solidFill>
                <a:latin typeface="Quicksand" pitchFamily="2" charset="77"/>
              </a:defRPr>
            </a:lvl1pPr>
          </a:lstStyle>
          <a:p>
            <a:r>
              <a:rPr lang="nl-NL" dirty="0"/>
              <a:t>Klik om stijl te bewerken</a:t>
            </a:r>
            <a:endParaRPr lang="en-US" dirty="0"/>
          </a:p>
        </p:txBody>
      </p:sp>
      <p:sp>
        <p:nvSpPr>
          <p:cNvPr id="3" name="Subtitle 2"/>
          <p:cNvSpPr>
            <a:spLocks noGrp="1"/>
          </p:cNvSpPr>
          <p:nvPr>
            <p:ph type="subTitle" idx="1"/>
          </p:nvPr>
        </p:nvSpPr>
        <p:spPr>
          <a:xfrm>
            <a:off x="679076" y="3864274"/>
            <a:ext cx="4383742" cy="1655762"/>
          </a:xfrm>
        </p:spPr>
        <p:txBody>
          <a:bodyPr>
            <a:normAutofit/>
          </a:bodyPr>
          <a:lstStyle>
            <a:lvl1pPr marL="0" indent="0" algn="l">
              <a:buNone/>
              <a:defRPr sz="2500">
                <a:solidFill>
                  <a:schemeClr val="bg1"/>
                </a:solidFill>
                <a:latin typeface="Quicksan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en-US" dirty="0"/>
          </a:p>
        </p:txBody>
      </p:sp>
      <p:sp>
        <p:nvSpPr>
          <p:cNvPr id="11" name="Picture Placeholder 2">
            <a:extLst>
              <a:ext uri="{FF2B5EF4-FFF2-40B4-BE49-F238E27FC236}">
                <a16:creationId xmlns:a16="http://schemas.microsoft.com/office/drawing/2014/main" id="{7E5F5D74-2646-AA4C-A682-1DEE7F2E9E26}"/>
              </a:ext>
            </a:extLst>
          </p:cNvPr>
          <p:cNvSpPr>
            <a:spLocks noGrp="1" noChangeAspect="1"/>
          </p:cNvSpPr>
          <p:nvPr>
            <p:ph type="pic" idx="12" hasCustomPrompt="1"/>
          </p:nvPr>
        </p:nvSpPr>
        <p:spPr>
          <a:xfrm>
            <a:off x="5331759" y="716330"/>
            <a:ext cx="3126441" cy="5439336"/>
          </a:xfrm>
        </p:spPr>
        <p:txBody>
          <a:bodyPr anchor="t"/>
          <a:lstStyle>
            <a:lvl1pPr marL="0" indent="0">
              <a:buNone/>
              <a:defRPr sz="3200">
                <a:solidFill>
                  <a:schemeClr val="bg1"/>
                </a:solidFill>
                <a:latin typeface="Quicksand"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Afbeelding toevoegen</a:t>
            </a:r>
            <a:endParaRPr lang="en-US" dirty="0"/>
          </a:p>
        </p:txBody>
      </p:sp>
    </p:spTree>
    <p:extLst>
      <p:ext uri="{BB962C8B-B14F-4D97-AF65-F5344CB8AC3E}">
        <p14:creationId xmlns:p14="http://schemas.microsoft.com/office/powerpoint/2010/main" val="109065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tekst">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DFEF2C30-26E8-E947-82DB-DAA241F21D4E}"/>
              </a:ext>
            </a:extLst>
          </p:cNvPr>
          <p:cNvPicPr>
            <a:picLocks noChangeAspect="1"/>
          </p:cNvPicPr>
          <p:nvPr userDrawn="1"/>
        </p:nvPicPr>
        <p:blipFill>
          <a:blip r:embed="rId2"/>
          <a:stretch>
            <a:fillRect/>
          </a:stretch>
        </p:blipFill>
        <p:spPr>
          <a:xfrm>
            <a:off x="1344" y="0"/>
            <a:ext cx="9141311" cy="6858000"/>
          </a:xfrm>
          <a:prstGeom prst="rect">
            <a:avLst/>
          </a:prstGeom>
        </p:spPr>
      </p:pic>
      <p:sp>
        <p:nvSpPr>
          <p:cNvPr id="2" name="Title 1"/>
          <p:cNvSpPr>
            <a:spLocks noGrp="1"/>
          </p:cNvSpPr>
          <p:nvPr>
            <p:ph type="title"/>
          </p:nvPr>
        </p:nvSpPr>
        <p:spPr>
          <a:xfrm>
            <a:off x="628650" y="223922"/>
            <a:ext cx="7886700" cy="1325563"/>
          </a:xfrm>
        </p:spPr>
        <p:txBody>
          <a:bodyPr>
            <a:normAutofit/>
          </a:bodyPr>
          <a:lstStyle>
            <a:lvl1pPr>
              <a:defRPr sz="3500">
                <a:solidFill>
                  <a:schemeClr val="tx1"/>
                </a:solidFill>
                <a:latin typeface="Quicksand" pitchFamily="2" charset="77"/>
              </a:defRPr>
            </a:lvl1pPr>
          </a:lstStyle>
          <a:p>
            <a:r>
              <a:rPr lang="nl-NL" dirty="0"/>
              <a:t>Klik om stijl te bewerken</a:t>
            </a:r>
            <a:endParaRPr lang="en-US" dirty="0"/>
          </a:p>
        </p:txBody>
      </p:sp>
      <p:sp>
        <p:nvSpPr>
          <p:cNvPr id="3" name="Date Placeholder 2"/>
          <p:cNvSpPr>
            <a:spLocks noGrp="1"/>
          </p:cNvSpPr>
          <p:nvPr>
            <p:ph type="dt" sz="half" idx="10"/>
          </p:nvPr>
        </p:nvSpPr>
        <p:spPr>
          <a:xfrm>
            <a:off x="628650" y="6201708"/>
            <a:ext cx="2057400" cy="365125"/>
          </a:xfrm>
        </p:spPr>
        <p:txBody>
          <a:bodyPr/>
          <a:lstStyle>
            <a:lvl1pPr>
              <a:defRPr>
                <a:latin typeface="Quicksand" pitchFamily="2" charset="77"/>
              </a:defRPr>
            </a:lvl1pPr>
          </a:lstStyle>
          <a:p>
            <a:fld id="{DC548EF1-853E-A44F-96C4-667432BEE036}" type="datetime1">
              <a:rPr lang="nl-BE" smtClean="0"/>
              <a:pPr/>
              <a:t>18/10/2022</a:t>
            </a:fld>
            <a:endParaRPr lang="nl-BE" dirty="0"/>
          </a:p>
        </p:txBody>
      </p:sp>
      <p:sp>
        <p:nvSpPr>
          <p:cNvPr id="4" name="Footer Placeholder 3"/>
          <p:cNvSpPr>
            <a:spLocks noGrp="1"/>
          </p:cNvSpPr>
          <p:nvPr>
            <p:ph type="ftr" sz="quarter" idx="11"/>
          </p:nvPr>
        </p:nvSpPr>
        <p:spPr>
          <a:xfrm>
            <a:off x="3697941" y="6201708"/>
            <a:ext cx="4817409" cy="365125"/>
          </a:xfrm>
        </p:spPr>
        <p:txBody>
          <a:bodyPr/>
          <a:lstStyle>
            <a:lvl1pPr algn="r">
              <a:defRPr>
                <a:solidFill>
                  <a:schemeClr val="tx2"/>
                </a:solidFill>
                <a:latin typeface="Quicksand" pitchFamily="2" charset="77"/>
              </a:defRPr>
            </a:lvl1pPr>
          </a:lstStyle>
          <a:p>
            <a:r>
              <a:rPr lang="nl-BE" dirty="0"/>
              <a:t>BuBao Centrum Ganspoel</a:t>
            </a:r>
          </a:p>
        </p:txBody>
      </p:sp>
      <p:sp>
        <p:nvSpPr>
          <p:cNvPr id="6" name="Tijdelijke aanduiding voor tekst 5">
            <a:extLst>
              <a:ext uri="{FF2B5EF4-FFF2-40B4-BE49-F238E27FC236}">
                <a16:creationId xmlns:a16="http://schemas.microsoft.com/office/drawing/2014/main" id="{CD368E06-15FC-7345-A081-4B2CB0DE9F70}"/>
              </a:ext>
            </a:extLst>
          </p:cNvPr>
          <p:cNvSpPr>
            <a:spLocks noGrp="1"/>
          </p:cNvSpPr>
          <p:nvPr>
            <p:ph type="body" sz="quarter" idx="12"/>
          </p:nvPr>
        </p:nvSpPr>
        <p:spPr>
          <a:xfrm>
            <a:off x="628650" y="1828800"/>
            <a:ext cx="7886700" cy="3825875"/>
          </a:xfrm>
        </p:spPr>
        <p:txBody>
          <a:bodyPr/>
          <a:lstStyle>
            <a:lvl1pPr>
              <a:defRPr sz="2500">
                <a:latin typeface="Quicksand" pitchFamily="2" charset="77"/>
              </a:defRPr>
            </a:lvl1pPr>
            <a:lvl2pPr>
              <a:defRPr sz="2200">
                <a:latin typeface="Quicksand" pitchFamily="2" charset="77"/>
              </a:defRPr>
            </a:lvl2pPr>
            <a:lvl3pPr>
              <a:defRPr sz="1800">
                <a:latin typeface="Quicksand" pitchFamily="2" charset="77"/>
              </a:defRPr>
            </a:lvl3pPr>
            <a:lvl4pPr>
              <a:defRPr sz="1500">
                <a:latin typeface="Quicksand" pitchFamily="2" charset="77"/>
              </a:defRPr>
            </a:lvl4pPr>
            <a:lvl5pPr>
              <a:defRPr sz="1200">
                <a:latin typeface="Quicksand"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03418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links + foto 1">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DEA28D0-CEA3-D847-AAAB-E69127F60D2A}"/>
              </a:ext>
            </a:extLst>
          </p:cNvPr>
          <p:cNvPicPr>
            <a:picLocks noChangeAspect="1"/>
          </p:cNvPicPr>
          <p:nvPr userDrawn="1"/>
        </p:nvPicPr>
        <p:blipFill>
          <a:blip r:embed="rId2"/>
          <a:stretch>
            <a:fillRect/>
          </a:stretch>
        </p:blipFill>
        <p:spPr>
          <a:xfrm>
            <a:off x="1344" y="0"/>
            <a:ext cx="9141311" cy="6858000"/>
          </a:xfrm>
          <a:prstGeom prst="rect">
            <a:avLst/>
          </a:prstGeom>
        </p:spPr>
      </p:pic>
      <p:sp>
        <p:nvSpPr>
          <p:cNvPr id="9" name="Title 1">
            <a:extLst>
              <a:ext uri="{FF2B5EF4-FFF2-40B4-BE49-F238E27FC236}">
                <a16:creationId xmlns:a16="http://schemas.microsoft.com/office/drawing/2014/main" id="{EDB56CEF-F946-554A-8BC7-FCA67853BBD7}"/>
              </a:ext>
            </a:extLst>
          </p:cNvPr>
          <p:cNvSpPr>
            <a:spLocks noGrp="1"/>
          </p:cNvSpPr>
          <p:nvPr>
            <p:ph type="title"/>
          </p:nvPr>
        </p:nvSpPr>
        <p:spPr>
          <a:xfrm>
            <a:off x="628650" y="223922"/>
            <a:ext cx="7886699" cy="1325563"/>
          </a:xfrm>
        </p:spPr>
        <p:txBody>
          <a:bodyPr>
            <a:normAutofit/>
          </a:bodyPr>
          <a:lstStyle>
            <a:lvl1pPr>
              <a:defRPr sz="3500">
                <a:solidFill>
                  <a:schemeClr val="tx1"/>
                </a:solidFill>
                <a:latin typeface="Quicksand" pitchFamily="2" charset="77"/>
              </a:defRPr>
            </a:lvl1pPr>
          </a:lstStyle>
          <a:p>
            <a:r>
              <a:rPr lang="nl-NL" dirty="0"/>
              <a:t>Klik om stijl te bewerken</a:t>
            </a:r>
            <a:endParaRPr lang="en-US" dirty="0"/>
          </a:p>
        </p:txBody>
      </p:sp>
      <p:sp>
        <p:nvSpPr>
          <p:cNvPr id="10" name="Date Placeholder 2">
            <a:extLst>
              <a:ext uri="{FF2B5EF4-FFF2-40B4-BE49-F238E27FC236}">
                <a16:creationId xmlns:a16="http://schemas.microsoft.com/office/drawing/2014/main" id="{7201276F-8D89-DA40-A93A-A5F3EEF18A62}"/>
              </a:ext>
            </a:extLst>
          </p:cNvPr>
          <p:cNvSpPr>
            <a:spLocks noGrp="1"/>
          </p:cNvSpPr>
          <p:nvPr>
            <p:ph type="dt" sz="half" idx="10"/>
          </p:nvPr>
        </p:nvSpPr>
        <p:spPr>
          <a:xfrm>
            <a:off x="628650" y="6201708"/>
            <a:ext cx="2057400" cy="365125"/>
          </a:xfrm>
        </p:spPr>
        <p:txBody>
          <a:bodyPr/>
          <a:lstStyle>
            <a:lvl1pPr>
              <a:defRPr>
                <a:latin typeface="Quicksand" pitchFamily="2" charset="77"/>
              </a:defRPr>
            </a:lvl1pPr>
          </a:lstStyle>
          <a:p>
            <a:fld id="{DC548EF1-853E-A44F-96C4-667432BEE036}" type="datetime1">
              <a:rPr lang="nl-BE" smtClean="0"/>
              <a:pPr/>
              <a:t>18/10/2022</a:t>
            </a:fld>
            <a:endParaRPr lang="nl-BE" dirty="0"/>
          </a:p>
        </p:txBody>
      </p:sp>
      <p:sp>
        <p:nvSpPr>
          <p:cNvPr id="12" name="Picture Placeholder 2">
            <a:extLst>
              <a:ext uri="{FF2B5EF4-FFF2-40B4-BE49-F238E27FC236}">
                <a16:creationId xmlns:a16="http://schemas.microsoft.com/office/drawing/2014/main" id="{D1D34E37-1868-CD41-8B04-14E5EBFD9A85}"/>
              </a:ext>
            </a:extLst>
          </p:cNvPr>
          <p:cNvSpPr>
            <a:spLocks noGrp="1" noChangeAspect="1"/>
          </p:cNvSpPr>
          <p:nvPr>
            <p:ph type="pic" idx="12" hasCustomPrompt="1"/>
          </p:nvPr>
        </p:nvSpPr>
        <p:spPr>
          <a:xfrm>
            <a:off x="5462866" y="1943100"/>
            <a:ext cx="3052483" cy="3967441"/>
          </a:xfrm>
        </p:spPr>
        <p:txBody>
          <a:bodyPr anchor="t"/>
          <a:lstStyle>
            <a:lvl1pPr marL="0" indent="0">
              <a:buNone/>
              <a:defRPr sz="3200">
                <a:latin typeface="Quicksand"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Afbeelding toevoegen</a:t>
            </a:r>
            <a:endParaRPr lang="en-US" dirty="0"/>
          </a:p>
        </p:txBody>
      </p:sp>
      <p:sp>
        <p:nvSpPr>
          <p:cNvPr id="13" name="Footer Placeholder 3">
            <a:extLst>
              <a:ext uri="{FF2B5EF4-FFF2-40B4-BE49-F238E27FC236}">
                <a16:creationId xmlns:a16="http://schemas.microsoft.com/office/drawing/2014/main" id="{732D9234-F625-0D4B-968E-286B6E47C3E8}"/>
              </a:ext>
            </a:extLst>
          </p:cNvPr>
          <p:cNvSpPr>
            <a:spLocks noGrp="1"/>
          </p:cNvSpPr>
          <p:nvPr>
            <p:ph type="ftr" sz="quarter" idx="11"/>
          </p:nvPr>
        </p:nvSpPr>
        <p:spPr>
          <a:xfrm>
            <a:off x="3697941" y="6201708"/>
            <a:ext cx="4817409" cy="365125"/>
          </a:xfrm>
        </p:spPr>
        <p:txBody>
          <a:bodyPr/>
          <a:lstStyle>
            <a:lvl1pPr algn="r">
              <a:defRPr>
                <a:solidFill>
                  <a:schemeClr val="tx2"/>
                </a:solidFill>
                <a:latin typeface="Quicksand" pitchFamily="2" charset="77"/>
              </a:defRPr>
            </a:lvl1pPr>
          </a:lstStyle>
          <a:p>
            <a:r>
              <a:rPr lang="nl-BE" dirty="0"/>
              <a:t>BuBao Centrum Ganspoel</a:t>
            </a:r>
          </a:p>
        </p:txBody>
      </p:sp>
      <p:sp>
        <p:nvSpPr>
          <p:cNvPr id="15" name="Tijdelijke aanduiding voor tekst 5">
            <a:extLst>
              <a:ext uri="{FF2B5EF4-FFF2-40B4-BE49-F238E27FC236}">
                <a16:creationId xmlns:a16="http://schemas.microsoft.com/office/drawing/2014/main" id="{4392E8F7-5E20-AA4C-9068-28825CC305C3}"/>
              </a:ext>
            </a:extLst>
          </p:cNvPr>
          <p:cNvSpPr>
            <a:spLocks noGrp="1"/>
          </p:cNvSpPr>
          <p:nvPr>
            <p:ph type="body" sz="quarter" idx="13"/>
          </p:nvPr>
        </p:nvSpPr>
        <p:spPr>
          <a:xfrm>
            <a:off x="628651" y="1943100"/>
            <a:ext cx="3721474" cy="3967441"/>
          </a:xfrm>
        </p:spPr>
        <p:txBody>
          <a:bodyPr/>
          <a:lstStyle>
            <a:lvl1pPr>
              <a:defRPr sz="2500">
                <a:latin typeface="Quicksand" pitchFamily="2" charset="77"/>
              </a:defRPr>
            </a:lvl1pPr>
            <a:lvl2pPr>
              <a:defRPr sz="2200">
                <a:latin typeface="Quicksand" pitchFamily="2" charset="77"/>
              </a:defRPr>
            </a:lvl2pPr>
            <a:lvl3pPr>
              <a:defRPr sz="1800">
                <a:latin typeface="Quicksand" pitchFamily="2" charset="77"/>
              </a:defRPr>
            </a:lvl3pPr>
            <a:lvl4pPr>
              <a:defRPr sz="1500">
                <a:latin typeface="Quicksand" pitchFamily="2" charset="77"/>
              </a:defRPr>
            </a:lvl4pPr>
            <a:lvl5pPr>
              <a:defRPr sz="1200">
                <a:latin typeface="Quicksand"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Picture Placeholder 2">
            <a:extLst>
              <a:ext uri="{FF2B5EF4-FFF2-40B4-BE49-F238E27FC236}">
                <a16:creationId xmlns:a16="http://schemas.microsoft.com/office/drawing/2014/main" id="{1CD00E86-69B6-D344-8CC0-474320E70A67}"/>
              </a:ext>
            </a:extLst>
          </p:cNvPr>
          <p:cNvSpPr>
            <a:spLocks noGrp="1" noChangeAspect="1"/>
          </p:cNvSpPr>
          <p:nvPr>
            <p:ph type="pic" idx="15" hasCustomPrompt="1"/>
          </p:nvPr>
        </p:nvSpPr>
        <p:spPr>
          <a:xfrm rot="5400000">
            <a:off x="4174743" y="1815029"/>
            <a:ext cx="2932348" cy="2178181"/>
          </a:xfrm>
          <a:blipFill>
            <a:blip r:embed="rId3"/>
            <a:stretch>
              <a:fillRect/>
            </a:stretch>
          </a:blipFill>
        </p:spPr>
        <p:txBody>
          <a:bodyPr anchor="t"/>
          <a:lstStyle>
            <a:lvl1pPr marL="0" indent="0">
              <a:buNone/>
              <a:defRPr sz="3200">
                <a:latin typeface="Quicksand"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extLst>
      <p:ext uri="{BB962C8B-B14F-4D97-AF65-F5344CB8AC3E}">
        <p14:creationId xmlns:p14="http://schemas.microsoft.com/office/powerpoint/2010/main" val="87408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links + foto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DEA28D0-CEA3-D847-AAAB-E69127F60D2A}"/>
              </a:ext>
            </a:extLst>
          </p:cNvPr>
          <p:cNvPicPr>
            <a:picLocks noChangeAspect="1"/>
          </p:cNvPicPr>
          <p:nvPr userDrawn="1"/>
        </p:nvPicPr>
        <p:blipFill>
          <a:blip r:embed="rId2"/>
          <a:stretch>
            <a:fillRect/>
          </a:stretch>
        </p:blipFill>
        <p:spPr>
          <a:xfrm>
            <a:off x="1344" y="0"/>
            <a:ext cx="9141311" cy="6858000"/>
          </a:xfrm>
          <a:prstGeom prst="rect">
            <a:avLst/>
          </a:prstGeom>
        </p:spPr>
      </p:pic>
      <p:sp>
        <p:nvSpPr>
          <p:cNvPr id="15" name="Tijdelijke aanduiding voor tekst 5">
            <a:extLst>
              <a:ext uri="{FF2B5EF4-FFF2-40B4-BE49-F238E27FC236}">
                <a16:creationId xmlns:a16="http://schemas.microsoft.com/office/drawing/2014/main" id="{4392E8F7-5E20-AA4C-9068-28825CC305C3}"/>
              </a:ext>
            </a:extLst>
          </p:cNvPr>
          <p:cNvSpPr>
            <a:spLocks noGrp="1"/>
          </p:cNvSpPr>
          <p:nvPr>
            <p:ph type="body" sz="quarter" idx="13"/>
          </p:nvPr>
        </p:nvSpPr>
        <p:spPr>
          <a:xfrm>
            <a:off x="628650" y="1828800"/>
            <a:ext cx="3721474" cy="4081741"/>
          </a:xfrm>
        </p:spPr>
        <p:txBody>
          <a:bodyPr/>
          <a:lstStyle>
            <a:lvl1pPr>
              <a:defRPr sz="2500">
                <a:latin typeface="Quicksand" pitchFamily="2" charset="77"/>
              </a:defRPr>
            </a:lvl1pPr>
            <a:lvl2pPr>
              <a:defRPr sz="2200">
                <a:latin typeface="Quicksand" pitchFamily="2" charset="77"/>
              </a:defRPr>
            </a:lvl2pPr>
            <a:lvl3pPr>
              <a:defRPr sz="1800">
                <a:latin typeface="Quicksand" pitchFamily="2" charset="77"/>
              </a:defRPr>
            </a:lvl3pPr>
            <a:lvl4pPr>
              <a:defRPr sz="1500">
                <a:latin typeface="Quicksand" pitchFamily="2" charset="77"/>
              </a:defRPr>
            </a:lvl4pPr>
            <a:lvl5pPr>
              <a:defRPr sz="1200">
                <a:latin typeface="Quicksand"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9" name="Title 1">
            <a:extLst>
              <a:ext uri="{FF2B5EF4-FFF2-40B4-BE49-F238E27FC236}">
                <a16:creationId xmlns:a16="http://schemas.microsoft.com/office/drawing/2014/main" id="{EDB56CEF-F946-554A-8BC7-FCA67853BBD7}"/>
              </a:ext>
            </a:extLst>
          </p:cNvPr>
          <p:cNvSpPr>
            <a:spLocks noGrp="1"/>
          </p:cNvSpPr>
          <p:nvPr>
            <p:ph type="title"/>
          </p:nvPr>
        </p:nvSpPr>
        <p:spPr>
          <a:xfrm>
            <a:off x="628650" y="223922"/>
            <a:ext cx="7886700" cy="1325563"/>
          </a:xfrm>
        </p:spPr>
        <p:txBody>
          <a:bodyPr>
            <a:normAutofit/>
          </a:bodyPr>
          <a:lstStyle>
            <a:lvl1pPr>
              <a:defRPr sz="3500">
                <a:solidFill>
                  <a:schemeClr val="tx1"/>
                </a:solidFill>
                <a:latin typeface="Quicksand" pitchFamily="2" charset="77"/>
              </a:defRPr>
            </a:lvl1pPr>
          </a:lstStyle>
          <a:p>
            <a:r>
              <a:rPr lang="nl-NL" dirty="0"/>
              <a:t>Klik om stijl te bewerken</a:t>
            </a:r>
            <a:endParaRPr lang="en-US" dirty="0"/>
          </a:p>
        </p:txBody>
      </p:sp>
      <p:sp>
        <p:nvSpPr>
          <p:cNvPr id="10" name="Date Placeholder 2">
            <a:extLst>
              <a:ext uri="{FF2B5EF4-FFF2-40B4-BE49-F238E27FC236}">
                <a16:creationId xmlns:a16="http://schemas.microsoft.com/office/drawing/2014/main" id="{7201276F-8D89-DA40-A93A-A5F3EEF18A62}"/>
              </a:ext>
            </a:extLst>
          </p:cNvPr>
          <p:cNvSpPr>
            <a:spLocks noGrp="1"/>
          </p:cNvSpPr>
          <p:nvPr>
            <p:ph type="dt" sz="half" idx="10"/>
          </p:nvPr>
        </p:nvSpPr>
        <p:spPr>
          <a:xfrm>
            <a:off x="628650" y="6201708"/>
            <a:ext cx="2057400" cy="365125"/>
          </a:xfrm>
        </p:spPr>
        <p:txBody>
          <a:bodyPr/>
          <a:lstStyle>
            <a:lvl1pPr>
              <a:defRPr>
                <a:latin typeface="Quicksand" pitchFamily="2" charset="77"/>
              </a:defRPr>
            </a:lvl1pPr>
          </a:lstStyle>
          <a:p>
            <a:fld id="{DC548EF1-853E-A44F-96C4-667432BEE036}" type="datetime1">
              <a:rPr lang="nl-BE" smtClean="0"/>
              <a:pPr/>
              <a:t>18/10/2022</a:t>
            </a:fld>
            <a:endParaRPr lang="nl-BE" dirty="0"/>
          </a:p>
        </p:txBody>
      </p:sp>
      <p:sp>
        <p:nvSpPr>
          <p:cNvPr id="12" name="Picture Placeholder 2">
            <a:extLst>
              <a:ext uri="{FF2B5EF4-FFF2-40B4-BE49-F238E27FC236}">
                <a16:creationId xmlns:a16="http://schemas.microsoft.com/office/drawing/2014/main" id="{D1D34E37-1868-CD41-8B04-14E5EBFD9A85}"/>
              </a:ext>
            </a:extLst>
          </p:cNvPr>
          <p:cNvSpPr>
            <a:spLocks noGrp="1" noChangeAspect="1"/>
          </p:cNvSpPr>
          <p:nvPr>
            <p:ph type="pic" idx="12" hasCustomPrompt="1"/>
          </p:nvPr>
        </p:nvSpPr>
        <p:spPr>
          <a:xfrm>
            <a:off x="4793876" y="1825625"/>
            <a:ext cx="3721474" cy="4084916"/>
          </a:xfrm>
        </p:spPr>
        <p:txBody>
          <a:bodyPr anchor="t"/>
          <a:lstStyle>
            <a:lvl1pPr marL="0" indent="0">
              <a:buNone/>
              <a:defRPr sz="3200">
                <a:latin typeface="Quicksand"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Afbeelding toevoegen</a:t>
            </a:r>
            <a:endParaRPr lang="en-US" dirty="0"/>
          </a:p>
        </p:txBody>
      </p:sp>
      <p:sp>
        <p:nvSpPr>
          <p:cNvPr id="13" name="Footer Placeholder 3">
            <a:extLst>
              <a:ext uri="{FF2B5EF4-FFF2-40B4-BE49-F238E27FC236}">
                <a16:creationId xmlns:a16="http://schemas.microsoft.com/office/drawing/2014/main" id="{732D9234-F625-0D4B-968E-286B6E47C3E8}"/>
              </a:ext>
            </a:extLst>
          </p:cNvPr>
          <p:cNvSpPr>
            <a:spLocks noGrp="1"/>
          </p:cNvSpPr>
          <p:nvPr>
            <p:ph type="ftr" sz="quarter" idx="11"/>
          </p:nvPr>
        </p:nvSpPr>
        <p:spPr>
          <a:xfrm>
            <a:off x="3697941" y="6201708"/>
            <a:ext cx="4817409" cy="365125"/>
          </a:xfrm>
        </p:spPr>
        <p:txBody>
          <a:bodyPr/>
          <a:lstStyle>
            <a:lvl1pPr algn="r">
              <a:defRPr>
                <a:solidFill>
                  <a:schemeClr val="tx2"/>
                </a:solidFill>
                <a:latin typeface="Quicksand" pitchFamily="2" charset="77"/>
              </a:defRPr>
            </a:lvl1pPr>
          </a:lstStyle>
          <a:p>
            <a:r>
              <a:rPr lang="nl-BE" dirty="0"/>
              <a:t>BuBao Centrum Ganspoel</a:t>
            </a:r>
          </a:p>
        </p:txBody>
      </p:sp>
      <p:sp>
        <p:nvSpPr>
          <p:cNvPr id="11" name="Picture Placeholder 2">
            <a:extLst>
              <a:ext uri="{FF2B5EF4-FFF2-40B4-BE49-F238E27FC236}">
                <a16:creationId xmlns:a16="http://schemas.microsoft.com/office/drawing/2014/main" id="{5AFD08F3-1A33-8541-9B0A-160BF0EC34A4}"/>
              </a:ext>
            </a:extLst>
          </p:cNvPr>
          <p:cNvSpPr>
            <a:spLocks noGrp="1" noChangeAspect="1"/>
          </p:cNvSpPr>
          <p:nvPr>
            <p:ph type="pic" idx="14" hasCustomPrompt="1"/>
          </p:nvPr>
        </p:nvSpPr>
        <p:spPr>
          <a:xfrm>
            <a:off x="7079018" y="1465728"/>
            <a:ext cx="1797050" cy="1797051"/>
          </a:xfrm>
          <a:blipFill>
            <a:blip r:embed="rId3"/>
            <a:stretch>
              <a:fillRect/>
            </a:stretch>
          </a:blipFill>
        </p:spPr>
        <p:txBody>
          <a:bodyPr anchor="t"/>
          <a:lstStyle>
            <a:lvl1pPr marL="0" indent="0">
              <a:buNone/>
              <a:defRPr sz="3200">
                <a:latin typeface="Quicksand"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extLst>
      <p:ext uri="{BB962C8B-B14F-4D97-AF65-F5344CB8AC3E}">
        <p14:creationId xmlns:p14="http://schemas.microsoft.com/office/powerpoint/2010/main" val="157582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elijking tekst">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CD353C43-644E-B240-B9D2-A4D603F15416}"/>
              </a:ext>
            </a:extLst>
          </p:cNvPr>
          <p:cNvPicPr>
            <a:picLocks noChangeAspect="1"/>
          </p:cNvPicPr>
          <p:nvPr userDrawn="1"/>
        </p:nvPicPr>
        <p:blipFill>
          <a:blip r:embed="rId2"/>
          <a:stretch>
            <a:fillRect/>
          </a:stretch>
        </p:blipFill>
        <p:spPr>
          <a:xfrm>
            <a:off x="1344" y="0"/>
            <a:ext cx="9141311" cy="6858000"/>
          </a:xfrm>
          <a:prstGeom prst="rect">
            <a:avLst/>
          </a:prstGeom>
        </p:spPr>
      </p:pic>
      <p:sp>
        <p:nvSpPr>
          <p:cNvPr id="5" name="Text Placeholder 4"/>
          <p:cNvSpPr>
            <a:spLocks noGrp="1"/>
          </p:cNvSpPr>
          <p:nvPr>
            <p:ph type="body" sz="quarter" idx="3"/>
          </p:nvPr>
        </p:nvSpPr>
        <p:spPr>
          <a:xfrm>
            <a:off x="4793875" y="1828799"/>
            <a:ext cx="3722666" cy="676276"/>
          </a:xfrm>
        </p:spPr>
        <p:txBody>
          <a:bodyPr anchor="b">
            <a:noAutofit/>
          </a:bodyPr>
          <a:lstStyle>
            <a:lvl1pPr marL="0" indent="0">
              <a:buNone/>
              <a:defRPr sz="2500" b="1">
                <a:solidFill>
                  <a:schemeClr val="tx2"/>
                </a:solidFill>
                <a:latin typeface="Quicksan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10" name="Date Placeholder 2">
            <a:extLst>
              <a:ext uri="{FF2B5EF4-FFF2-40B4-BE49-F238E27FC236}">
                <a16:creationId xmlns:a16="http://schemas.microsoft.com/office/drawing/2014/main" id="{2CB30110-CDB6-0648-A784-CBEFA7FAE982}"/>
              </a:ext>
            </a:extLst>
          </p:cNvPr>
          <p:cNvSpPr>
            <a:spLocks noGrp="1"/>
          </p:cNvSpPr>
          <p:nvPr>
            <p:ph type="dt" sz="half" idx="10"/>
          </p:nvPr>
        </p:nvSpPr>
        <p:spPr>
          <a:xfrm>
            <a:off x="628650" y="6201708"/>
            <a:ext cx="2057400" cy="365125"/>
          </a:xfrm>
        </p:spPr>
        <p:txBody>
          <a:bodyPr/>
          <a:lstStyle>
            <a:lvl1pPr>
              <a:defRPr>
                <a:latin typeface="Quicksand" pitchFamily="2" charset="77"/>
              </a:defRPr>
            </a:lvl1pPr>
          </a:lstStyle>
          <a:p>
            <a:fld id="{DC548EF1-853E-A44F-96C4-667432BEE036}" type="datetime1">
              <a:rPr lang="nl-BE" smtClean="0"/>
              <a:pPr/>
              <a:t>18/10/2022</a:t>
            </a:fld>
            <a:endParaRPr lang="nl-BE" dirty="0"/>
          </a:p>
        </p:txBody>
      </p:sp>
      <p:sp>
        <p:nvSpPr>
          <p:cNvPr id="11" name="Footer Placeholder 3">
            <a:extLst>
              <a:ext uri="{FF2B5EF4-FFF2-40B4-BE49-F238E27FC236}">
                <a16:creationId xmlns:a16="http://schemas.microsoft.com/office/drawing/2014/main" id="{D3A51917-E285-D442-8DA7-C700BEAD1BDD}"/>
              </a:ext>
            </a:extLst>
          </p:cNvPr>
          <p:cNvSpPr>
            <a:spLocks noGrp="1"/>
          </p:cNvSpPr>
          <p:nvPr>
            <p:ph type="ftr" sz="quarter" idx="11"/>
          </p:nvPr>
        </p:nvSpPr>
        <p:spPr>
          <a:xfrm>
            <a:off x="3697941" y="6201708"/>
            <a:ext cx="4817409" cy="365125"/>
          </a:xfrm>
        </p:spPr>
        <p:txBody>
          <a:bodyPr/>
          <a:lstStyle>
            <a:lvl1pPr algn="r">
              <a:defRPr>
                <a:solidFill>
                  <a:schemeClr val="tx2"/>
                </a:solidFill>
                <a:latin typeface="Quicksand" pitchFamily="2" charset="77"/>
              </a:defRPr>
            </a:lvl1pPr>
          </a:lstStyle>
          <a:p>
            <a:r>
              <a:rPr lang="nl-BE" dirty="0"/>
              <a:t>BuBao Centrum Ganspoel</a:t>
            </a:r>
          </a:p>
        </p:txBody>
      </p:sp>
      <p:sp>
        <p:nvSpPr>
          <p:cNvPr id="14" name="Title 1">
            <a:extLst>
              <a:ext uri="{FF2B5EF4-FFF2-40B4-BE49-F238E27FC236}">
                <a16:creationId xmlns:a16="http://schemas.microsoft.com/office/drawing/2014/main" id="{1DFD3895-DF6E-324A-8C4D-6E173017496A}"/>
              </a:ext>
            </a:extLst>
          </p:cNvPr>
          <p:cNvSpPr>
            <a:spLocks noGrp="1"/>
          </p:cNvSpPr>
          <p:nvPr>
            <p:ph type="title"/>
          </p:nvPr>
        </p:nvSpPr>
        <p:spPr>
          <a:xfrm>
            <a:off x="628650" y="223922"/>
            <a:ext cx="7886700" cy="1325563"/>
          </a:xfrm>
        </p:spPr>
        <p:txBody>
          <a:bodyPr>
            <a:normAutofit/>
          </a:bodyPr>
          <a:lstStyle>
            <a:lvl1pPr>
              <a:defRPr sz="3500">
                <a:solidFill>
                  <a:schemeClr val="tx1"/>
                </a:solidFill>
                <a:latin typeface="Quicksand" pitchFamily="2" charset="77"/>
              </a:defRPr>
            </a:lvl1pPr>
          </a:lstStyle>
          <a:p>
            <a:r>
              <a:rPr lang="nl-NL" dirty="0"/>
              <a:t>Klik om stijl te bewerken</a:t>
            </a:r>
            <a:endParaRPr lang="en-US" dirty="0"/>
          </a:p>
        </p:txBody>
      </p:sp>
      <p:sp>
        <p:nvSpPr>
          <p:cNvPr id="16" name="Text Placeholder 4">
            <a:extLst>
              <a:ext uri="{FF2B5EF4-FFF2-40B4-BE49-F238E27FC236}">
                <a16:creationId xmlns:a16="http://schemas.microsoft.com/office/drawing/2014/main" id="{6B908CBB-31EC-E34A-BF5E-3A5E4B81A37C}"/>
              </a:ext>
            </a:extLst>
          </p:cNvPr>
          <p:cNvSpPr>
            <a:spLocks noGrp="1"/>
          </p:cNvSpPr>
          <p:nvPr>
            <p:ph type="body" sz="quarter" idx="12"/>
          </p:nvPr>
        </p:nvSpPr>
        <p:spPr>
          <a:xfrm>
            <a:off x="634184" y="1828799"/>
            <a:ext cx="3715942" cy="676276"/>
          </a:xfrm>
        </p:spPr>
        <p:txBody>
          <a:bodyPr anchor="b">
            <a:noAutofit/>
          </a:bodyPr>
          <a:lstStyle>
            <a:lvl1pPr marL="0" indent="0">
              <a:buNone/>
              <a:defRPr sz="2500" b="1">
                <a:solidFill>
                  <a:schemeClr val="tx2"/>
                </a:solidFill>
                <a:latin typeface="Quicksan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18" name="Tijdelijke aanduiding voor tekst 5">
            <a:extLst>
              <a:ext uri="{FF2B5EF4-FFF2-40B4-BE49-F238E27FC236}">
                <a16:creationId xmlns:a16="http://schemas.microsoft.com/office/drawing/2014/main" id="{160091F8-0421-404E-A2F4-090B35D81422}"/>
              </a:ext>
            </a:extLst>
          </p:cNvPr>
          <p:cNvSpPr>
            <a:spLocks noGrp="1"/>
          </p:cNvSpPr>
          <p:nvPr>
            <p:ph type="body" sz="quarter" idx="14"/>
          </p:nvPr>
        </p:nvSpPr>
        <p:spPr>
          <a:xfrm>
            <a:off x="628651" y="2729753"/>
            <a:ext cx="3721474" cy="2924924"/>
          </a:xfrm>
        </p:spPr>
        <p:txBody>
          <a:bodyPr/>
          <a:lstStyle>
            <a:lvl1pPr>
              <a:defRPr sz="2200">
                <a:latin typeface="Quicksand" pitchFamily="2" charset="77"/>
              </a:defRPr>
            </a:lvl1pPr>
            <a:lvl2pPr>
              <a:defRPr sz="1800">
                <a:latin typeface="Quicksand" pitchFamily="2" charset="77"/>
              </a:defRPr>
            </a:lvl2pPr>
            <a:lvl3pPr>
              <a:defRPr sz="1500">
                <a:latin typeface="Quicksand" pitchFamily="2" charset="77"/>
              </a:defRPr>
            </a:lvl3pPr>
            <a:lvl4pPr>
              <a:defRPr sz="1200">
                <a:latin typeface="Quicksand" pitchFamily="2" charset="77"/>
              </a:defRPr>
            </a:lvl4pPr>
            <a:lvl5pPr>
              <a:defRPr sz="1200">
                <a:latin typeface="Quicksand"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19" name="Tijdelijke aanduiding voor tekst 5">
            <a:extLst>
              <a:ext uri="{FF2B5EF4-FFF2-40B4-BE49-F238E27FC236}">
                <a16:creationId xmlns:a16="http://schemas.microsoft.com/office/drawing/2014/main" id="{E621A465-04A3-834B-9A34-6AE59A59EDDC}"/>
              </a:ext>
            </a:extLst>
          </p:cNvPr>
          <p:cNvSpPr>
            <a:spLocks noGrp="1"/>
          </p:cNvSpPr>
          <p:nvPr>
            <p:ph type="body" sz="quarter" idx="15"/>
          </p:nvPr>
        </p:nvSpPr>
        <p:spPr>
          <a:xfrm>
            <a:off x="4793875" y="2729753"/>
            <a:ext cx="3721474" cy="2924924"/>
          </a:xfrm>
        </p:spPr>
        <p:txBody>
          <a:bodyPr/>
          <a:lstStyle>
            <a:lvl1pPr>
              <a:defRPr sz="2200">
                <a:latin typeface="Quicksand" pitchFamily="2" charset="77"/>
              </a:defRPr>
            </a:lvl1pPr>
            <a:lvl2pPr>
              <a:defRPr sz="1800">
                <a:latin typeface="Quicksand" pitchFamily="2" charset="77"/>
              </a:defRPr>
            </a:lvl2pPr>
            <a:lvl3pPr>
              <a:defRPr sz="1500">
                <a:latin typeface="Quicksand" pitchFamily="2" charset="77"/>
              </a:defRPr>
            </a:lvl3pPr>
            <a:lvl4pPr>
              <a:defRPr sz="1200">
                <a:latin typeface="Quicksand" pitchFamily="2" charset="77"/>
              </a:defRPr>
            </a:lvl4pPr>
            <a:lvl5pPr>
              <a:defRPr sz="1200">
                <a:latin typeface="Quicksand"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369469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elijking foto's">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CD353C43-644E-B240-B9D2-A4D603F15416}"/>
              </a:ext>
            </a:extLst>
          </p:cNvPr>
          <p:cNvPicPr>
            <a:picLocks noChangeAspect="1"/>
          </p:cNvPicPr>
          <p:nvPr userDrawn="1"/>
        </p:nvPicPr>
        <p:blipFill>
          <a:blip r:embed="rId2"/>
          <a:stretch>
            <a:fillRect/>
          </a:stretch>
        </p:blipFill>
        <p:spPr>
          <a:xfrm>
            <a:off x="1344" y="0"/>
            <a:ext cx="9141311" cy="6858000"/>
          </a:xfrm>
          <a:prstGeom prst="rect">
            <a:avLst/>
          </a:prstGeom>
        </p:spPr>
      </p:pic>
      <p:sp>
        <p:nvSpPr>
          <p:cNvPr id="5" name="Text Placeholder 4"/>
          <p:cNvSpPr>
            <a:spLocks noGrp="1"/>
          </p:cNvSpPr>
          <p:nvPr>
            <p:ph type="body" sz="quarter" idx="3"/>
          </p:nvPr>
        </p:nvSpPr>
        <p:spPr>
          <a:xfrm>
            <a:off x="4793875" y="1828799"/>
            <a:ext cx="3722666" cy="676276"/>
          </a:xfrm>
        </p:spPr>
        <p:txBody>
          <a:bodyPr anchor="b">
            <a:noAutofit/>
          </a:bodyPr>
          <a:lstStyle>
            <a:lvl1pPr marL="0" indent="0">
              <a:buNone/>
              <a:defRPr sz="2500" b="1">
                <a:solidFill>
                  <a:schemeClr val="tx2"/>
                </a:solidFill>
                <a:latin typeface="Quicksan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10" name="Date Placeholder 2">
            <a:extLst>
              <a:ext uri="{FF2B5EF4-FFF2-40B4-BE49-F238E27FC236}">
                <a16:creationId xmlns:a16="http://schemas.microsoft.com/office/drawing/2014/main" id="{2CB30110-CDB6-0648-A784-CBEFA7FAE982}"/>
              </a:ext>
            </a:extLst>
          </p:cNvPr>
          <p:cNvSpPr>
            <a:spLocks noGrp="1"/>
          </p:cNvSpPr>
          <p:nvPr>
            <p:ph type="dt" sz="half" idx="10"/>
          </p:nvPr>
        </p:nvSpPr>
        <p:spPr>
          <a:xfrm>
            <a:off x="628650" y="6201708"/>
            <a:ext cx="2057400" cy="365125"/>
          </a:xfrm>
        </p:spPr>
        <p:txBody>
          <a:bodyPr/>
          <a:lstStyle>
            <a:lvl1pPr>
              <a:defRPr>
                <a:latin typeface="Quicksand" pitchFamily="2" charset="77"/>
              </a:defRPr>
            </a:lvl1pPr>
          </a:lstStyle>
          <a:p>
            <a:fld id="{DC548EF1-853E-A44F-96C4-667432BEE036}" type="datetime1">
              <a:rPr lang="nl-BE" smtClean="0"/>
              <a:pPr/>
              <a:t>18/10/2022</a:t>
            </a:fld>
            <a:endParaRPr lang="nl-BE" dirty="0"/>
          </a:p>
        </p:txBody>
      </p:sp>
      <p:sp>
        <p:nvSpPr>
          <p:cNvPr id="11" name="Footer Placeholder 3">
            <a:extLst>
              <a:ext uri="{FF2B5EF4-FFF2-40B4-BE49-F238E27FC236}">
                <a16:creationId xmlns:a16="http://schemas.microsoft.com/office/drawing/2014/main" id="{D3A51917-E285-D442-8DA7-C700BEAD1BDD}"/>
              </a:ext>
            </a:extLst>
          </p:cNvPr>
          <p:cNvSpPr>
            <a:spLocks noGrp="1"/>
          </p:cNvSpPr>
          <p:nvPr>
            <p:ph type="ftr" sz="quarter" idx="11"/>
          </p:nvPr>
        </p:nvSpPr>
        <p:spPr>
          <a:xfrm>
            <a:off x="3697941" y="6201708"/>
            <a:ext cx="4817409" cy="365125"/>
          </a:xfrm>
        </p:spPr>
        <p:txBody>
          <a:bodyPr/>
          <a:lstStyle>
            <a:lvl1pPr algn="r">
              <a:defRPr>
                <a:solidFill>
                  <a:schemeClr val="tx2"/>
                </a:solidFill>
                <a:latin typeface="Quicksand" pitchFamily="2" charset="77"/>
              </a:defRPr>
            </a:lvl1pPr>
          </a:lstStyle>
          <a:p>
            <a:r>
              <a:rPr lang="nl-BE" dirty="0"/>
              <a:t>BuBao Centrum Ganspoel</a:t>
            </a:r>
          </a:p>
        </p:txBody>
      </p:sp>
      <p:sp>
        <p:nvSpPr>
          <p:cNvPr id="14" name="Title 1">
            <a:extLst>
              <a:ext uri="{FF2B5EF4-FFF2-40B4-BE49-F238E27FC236}">
                <a16:creationId xmlns:a16="http://schemas.microsoft.com/office/drawing/2014/main" id="{1DFD3895-DF6E-324A-8C4D-6E173017496A}"/>
              </a:ext>
            </a:extLst>
          </p:cNvPr>
          <p:cNvSpPr>
            <a:spLocks noGrp="1"/>
          </p:cNvSpPr>
          <p:nvPr>
            <p:ph type="title"/>
          </p:nvPr>
        </p:nvSpPr>
        <p:spPr>
          <a:xfrm>
            <a:off x="628650" y="223922"/>
            <a:ext cx="7886700" cy="1325563"/>
          </a:xfrm>
        </p:spPr>
        <p:txBody>
          <a:bodyPr>
            <a:normAutofit/>
          </a:bodyPr>
          <a:lstStyle>
            <a:lvl1pPr>
              <a:defRPr sz="3500">
                <a:solidFill>
                  <a:schemeClr val="tx1"/>
                </a:solidFill>
                <a:latin typeface="Quicksand" pitchFamily="2" charset="77"/>
              </a:defRPr>
            </a:lvl1pPr>
          </a:lstStyle>
          <a:p>
            <a:r>
              <a:rPr lang="nl-NL" dirty="0"/>
              <a:t>Klik om stijl te bewerken</a:t>
            </a:r>
            <a:endParaRPr lang="en-US" dirty="0"/>
          </a:p>
        </p:txBody>
      </p:sp>
      <p:sp>
        <p:nvSpPr>
          <p:cNvPr id="16" name="Text Placeholder 4">
            <a:extLst>
              <a:ext uri="{FF2B5EF4-FFF2-40B4-BE49-F238E27FC236}">
                <a16:creationId xmlns:a16="http://schemas.microsoft.com/office/drawing/2014/main" id="{6B908CBB-31EC-E34A-BF5E-3A5E4B81A37C}"/>
              </a:ext>
            </a:extLst>
          </p:cNvPr>
          <p:cNvSpPr>
            <a:spLocks noGrp="1"/>
          </p:cNvSpPr>
          <p:nvPr>
            <p:ph type="body" sz="quarter" idx="12"/>
          </p:nvPr>
        </p:nvSpPr>
        <p:spPr>
          <a:xfrm>
            <a:off x="634184" y="1828799"/>
            <a:ext cx="3722666" cy="676276"/>
          </a:xfrm>
        </p:spPr>
        <p:txBody>
          <a:bodyPr anchor="b">
            <a:noAutofit/>
          </a:bodyPr>
          <a:lstStyle>
            <a:lvl1pPr marL="0" indent="0">
              <a:buNone/>
              <a:defRPr sz="2500" b="1">
                <a:solidFill>
                  <a:schemeClr val="tx2"/>
                </a:solidFill>
                <a:latin typeface="Quicksan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12" name="Picture Placeholder 2">
            <a:extLst>
              <a:ext uri="{FF2B5EF4-FFF2-40B4-BE49-F238E27FC236}">
                <a16:creationId xmlns:a16="http://schemas.microsoft.com/office/drawing/2014/main" id="{50D83829-49C0-A243-B78F-2F8FC8EEE613}"/>
              </a:ext>
            </a:extLst>
          </p:cNvPr>
          <p:cNvSpPr>
            <a:spLocks noGrp="1" noChangeAspect="1"/>
          </p:cNvSpPr>
          <p:nvPr>
            <p:ph type="pic" idx="16" hasCustomPrompt="1"/>
          </p:nvPr>
        </p:nvSpPr>
        <p:spPr>
          <a:xfrm>
            <a:off x="4788343" y="2729753"/>
            <a:ext cx="3721474" cy="2928098"/>
          </a:xfrm>
        </p:spPr>
        <p:txBody>
          <a:bodyPr anchor="t"/>
          <a:lstStyle>
            <a:lvl1pPr marL="0" indent="0">
              <a:buNone/>
              <a:defRPr sz="3200">
                <a:latin typeface="Quicksand"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Afbeelding toevoegen</a:t>
            </a:r>
            <a:endParaRPr lang="en-US" dirty="0"/>
          </a:p>
        </p:txBody>
      </p:sp>
      <p:sp>
        <p:nvSpPr>
          <p:cNvPr id="15" name="Picture Placeholder 2">
            <a:extLst>
              <a:ext uri="{FF2B5EF4-FFF2-40B4-BE49-F238E27FC236}">
                <a16:creationId xmlns:a16="http://schemas.microsoft.com/office/drawing/2014/main" id="{48ED7F77-09B6-B249-9E95-171286365DBC}"/>
              </a:ext>
            </a:extLst>
          </p:cNvPr>
          <p:cNvSpPr>
            <a:spLocks noGrp="1" noChangeAspect="1"/>
          </p:cNvSpPr>
          <p:nvPr>
            <p:ph type="pic" idx="17" hasCustomPrompt="1"/>
          </p:nvPr>
        </p:nvSpPr>
        <p:spPr>
          <a:xfrm>
            <a:off x="634184" y="2729753"/>
            <a:ext cx="3721474" cy="2928098"/>
          </a:xfrm>
        </p:spPr>
        <p:txBody>
          <a:bodyPr anchor="t"/>
          <a:lstStyle>
            <a:lvl1pPr marL="0" indent="0">
              <a:buNone/>
              <a:defRPr sz="3200">
                <a:latin typeface="Quicksand"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Afbeelding toevoegen</a:t>
            </a:r>
            <a:endParaRPr lang="en-US" dirty="0"/>
          </a:p>
        </p:txBody>
      </p:sp>
    </p:spTree>
    <p:extLst>
      <p:ext uri="{BB962C8B-B14F-4D97-AF65-F5344CB8AC3E}">
        <p14:creationId xmlns:p14="http://schemas.microsoft.com/office/powerpoint/2010/main" val="322157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 tekst rechts">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1462141D-5A16-0A48-895C-41C04B63FB91}"/>
              </a:ext>
            </a:extLst>
          </p:cNvPr>
          <p:cNvPicPr>
            <a:picLocks noChangeAspect="1"/>
          </p:cNvPicPr>
          <p:nvPr userDrawn="1"/>
        </p:nvPicPr>
        <p:blipFill>
          <a:blip r:embed="rId2"/>
          <a:stretch>
            <a:fillRect/>
          </a:stretch>
        </p:blipFill>
        <p:spPr>
          <a:xfrm>
            <a:off x="1344" y="0"/>
            <a:ext cx="9141311" cy="6858000"/>
          </a:xfrm>
          <a:prstGeom prst="rect">
            <a:avLst/>
          </a:prstGeom>
        </p:spPr>
      </p:pic>
      <p:sp>
        <p:nvSpPr>
          <p:cNvPr id="5" name="Text Placeholder 4"/>
          <p:cNvSpPr>
            <a:spLocks noGrp="1"/>
          </p:cNvSpPr>
          <p:nvPr>
            <p:ph type="body" sz="quarter" idx="3"/>
          </p:nvPr>
        </p:nvSpPr>
        <p:spPr>
          <a:xfrm>
            <a:off x="4793875" y="1828799"/>
            <a:ext cx="3722666" cy="676276"/>
          </a:xfrm>
        </p:spPr>
        <p:txBody>
          <a:bodyPr anchor="b">
            <a:noAutofit/>
          </a:bodyPr>
          <a:lstStyle>
            <a:lvl1pPr marL="0" indent="0">
              <a:buNone/>
              <a:defRPr sz="2500" b="1">
                <a:solidFill>
                  <a:schemeClr val="tx2"/>
                </a:solidFill>
                <a:latin typeface="Quicksan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10" name="Date Placeholder 2">
            <a:extLst>
              <a:ext uri="{FF2B5EF4-FFF2-40B4-BE49-F238E27FC236}">
                <a16:creationId xmlns:a16="http://schemas.microsoft.com/office/drawing/2014/main" id="{2CB30110-CDB6-0648-A784-CBEFA7FAE982}"/>
              </a:ext>
            </a:extLst>
          </p:cNvPr>
          <p:cNvSpPr>
            <a:spLocks noGrp="1"/>
          </p:cNvSpPr>
          <p:nvPr>
            <p:ph type="dt" sz="half" idx="10"/>
          </p:nvPr>
        </p:nvSpPr>
        <p:spPr>
          <a:xfrm>
            <a:off x="628650" y="6201708"/>
            <a:ext cx="2057400" cy="365125"/>
          </a:xfrm>
        </p:spPr>
        <p:txBody>
          <a:bodyPr/>
          <a:lstStyle>
            <a:lvl1pPr>
              <a:defRPr>
                <a:latin typeface="Quicksand" pitchFamily="2" charset="77"/>
              </a:defRPr>
            </a:lvl1pPr>
          </a:lstStyle>
          <a:p>
            <a:fld id="{DC548EF1-853E-A44F-96C4-667432BEE036}" type="datetime1">
              <a:rPr lang="nl-BE" smtClean="0"/>
              <a:pPr/>
              <a:t>18/10/2022</a:t>
            </a:fld>
            <a:endParaRPr lang="nl-BE" dirty="0"/>
          </a:p>
        </p:txBody>
      </p:sp>
      <p:sp>
        <p:nvSpPr>
          <p:cNvPr id="11" name="Footer Placeholder 3">
            <a:extLst>
              <a:ext uri="{FF2B5EF4-FFF2-40B4-BE49-F238E27FC236}">
                <a16:creationId xmlns:a16="http://schemas.microsoft.com/office/drawing/2014/main" id="{D3A51917-E285-D442-8DA7-C700BEAD1BDD}"/>
              </a:ext>
            </a:extLst>
          </p:cNvPr>
          <p:cNvSpPr>
            <a:spLocks noGrp="1"/>
          </p:cNvSpPr>
          <p:nvPr>
            <p:ph type="ftr" sz="quarter" idx="11"/>
          </p:nvPr>
        </p:nvSpPr>
        <p:spPr>
          <a:xfrm>
            <a:off x="3697941" y="6201708"/>
            <a:ext cx="4817409" cy="365125"/>
          </a:xfrm>
        </p:spPr>
        <p:txBody>
          <a:bodyPr/>
          <a:lstStyle>
            <a:lvl1pPr algn="r">
              <a:defRPr>
                <a:solidFill>
                  <a:schemeClr val="tx2"/>
                </a:solidFill>
                <a:latin typeface="Quicksand" pitchFamily="2" charset="77"/>
              </a:defRPr>
            </a:lvl1pPr>
          </a:lstStyle>
          <a:p>
            <a:r>
              <a:rPr lang="nl-BE" dirty="0"/>
              <a:t>BuBao Centrum Ganspoel</a:t>
            </a:r>
          </a:p>
        </p:txBody>
      </p:sp>
      <p:sp>
        <p:nvSpPr>
          <p:cNvPr id="14" name="Title 1">
            <a:extLst>
              <a:ext uri="{FF2B5EF4-FFF2-40B4-BE49-F238E27FC236}">
                <a16:creationId xmlns:a16="http://schemas.microsoft.com/office/drawing/2014/main" id="{1DFD3895-DF6E-324A-8C4D-6E173017496A}"/>
              </a:ext>
            </a:extLst>
          </p:cNvPr>
          <p:cNvSpPr>
            <a:spLocks noGrp="1"/>
          </p:cNvSpPr>
          <p:nvPr>
            <p:ph type="title"/>
          </p:nvPr>
        </p:nvSpPr>
        <p:spPr>
          <a:xfrm>
            <a:off x="628650" y="223922"/>
            <a:ext cx="7886700" cy="1325563"/>
          </a:xfrm>
        </p:spPr>
        <p:txBody>
          <a:bodyPr>
            <a:normAutofit/>
          </a:bodyPr>
          <a:lstStyle>
            <a:lvl1pPr>
              <a:defRPr sz="3500">
                <a:solidFill>
                  <a:schemeClr val="tx1"/>
                </a:solidFill>
                <a:latin typeface="Quicksand" pitchFamily="2" charset="77"/>
              </a:defRPr>
            </a:lvl1pPr>
          </a:lstStyle>
          <a:p>
            <a:r>
              <a:rPr lang="nl-NL" dirty="0"/>
              <a:t>Klik om stijl te bewerken</a:t>
            </a:r>
            <a:endParaRPr lang="en-US" dirty="0"/>
          </a:p>
        </p:txBody>
      </p:sp>
      <p:sp>
        <p:nvSpPr>
          <p:cNvPr id="19" name="Tijdelijke aanduiding voor tekst 5">
            <a:extLst>
              <a:ext uri="{FF2B5EF4-FFF2-40B4-BE49-F238E27FC236}">
                <a16:creationId xmlns:a16="http://schemas.microsoft.com/office/drawing/2014/main" id="{E621A465-04A3-834B-9A34-6AE59A59EDDC}"/>
              </a:ext>
            </a:extLst>
          </p:cNvPr>
          <p:cNvSpPr>
            <a:spLocks noGrp="1"/>
          </p:cNvSpPr>
          <p:nvPr>
            <p:ph type="body" sz="quarter" idx="15"/>
          </p:nvPr>
        </p:nvSpPr>
        <p:spPr>
          <a:xfrm>
            <a:off x="4793875" y="2729753"/>
            <a:ext cx="3721474" cy="2924924"/>
          </a:xfrm>
        </p:spPr>
        <p:txBody>
          <a:bodyPr/>
          <a:lstStyle>
            <a:lvl1pPr>
              <a:defRPr sz="2200">
                <a:latin typeface="Quicksand" pitchFamily="2" charset="77"/>
              </a:defRPr>
            </a:lvl1pPr>
            <a:lvl2pPr>
              <a:defRPr sz="1800">
                <a:latin typeface="Quicksand" pitchFamily="2" charset="77"/>
              </a:defRPr>
            </a:lvl2pPr>
            <a:lvl3pPr>
              <a:defRPr sz="1500">
                <a:latin typeface="Quicksand" pitchFamily="2" charset="77"/>
              </a:defRPr>
            </a:lvl3pPr>
            <a:lvl4pPr>
              <a:defRPr sz="1200">
                <a:latin typeface="Quicksand" pitchFamily="2" charset="77"/>
              </a:defRPr>
            </a:lvl4pPr>
            <a:lvl5pPr>
              <a:defRPr sz="1200">
                <a:latin typeface="Quicksand"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12" name="Picture Placeholder 2">
            <a:extLst>
              <a:ext uri="{FF2B5EF4-FFF2-40B4-BE49-F238E27FC236}">
                <a16:creationId xmlns:a16="http://schemas.microsoft.com/office/drawing/2014/main" id="{5CF89EC6-797B-F24A-BE52-C5C07F9D1AF0}"/>
              </a:ext>
            </a:extLst>
          </p:cNvPr>
          <p:cNvSpPr>
            <a:spLocks noGrp="1" noChangeAspect="1"/>
          </p:cNvSpPr>
          <p:nvPr>
            <p:ph type="pic" idx="12" hasCustomPrompt="1"/>
          </p:nvPr>
        </p:nvSpPr>
        <p:spPr>
          <a:xfrm>
            <a:off x="628653" y="1825625"/>
            <a:ext cx="3721473" cy="3829052"/>
          </a:xfrm>
        </p:spPr>
        <p:txBody>
          <a:bodyPr anchor="t"/>
          <a:lstStyle>
            <a:lvl1pPr marL="0" indent="0">
              <a:buNone/>
              <a:defRPr sz="3200">
                <a:latin typeface="Quicksand"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Afbeelding toevoegen</a:t>
            </a:r>
            <a:endParaRPr lang="en-US" dirty="0"/>
          </a:p>
        </p:txBody>
      </p:sp>
    </p:spTree>
    <p:extLst>
      <p:ext uri="{BB962C8B-B14F-4D97-AF65-F5344CB8AC3E}">
        <p14:creationId xmlns:p14="http://schemas.microsoft.com/office/powerpoint/2010/main" val="1514611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5E50C-CEEF-1D42-BBEA-623DB5B718DB}" type="datetime1">
              <a:rPr lang="nl-BE" smtClean="0"/>
              <a:t>18/10/2022</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BE"/>
              <a:t>BuBao Centrum Ganspoel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CD62-7E99-A94C-985F-9E22F59D237B}" type="slidenum">
              <a:rPr lang="nl-BE" smtClean="0"/>
              <a:t>‹nr.›</a:t>
            </a:fld>
            <a:endParaRPr lang="nl-BE"/>
          </a:p>
        </p:txBody>
      </p:sp>
    </p:spTree>
    <p:extLst>
      <p:ext uri="{BB962C8B-B14F-4D97-AF65-F5344CB8AC3E}">
        <p14:creationId xmlns:p14="http://schemas.microsoft.com/office/powerpoint/2010/main" val="3402249673"/>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70" r:id="rId3"/>
    <p:sldLayoutId id="2147483666" r:id="rId4"/>
    <p:sldLayoutId id="2147483664" r:id="rId5"/>
    <p:sldLayoutId id="2147483673" r:id="rId6"/>
    <p:sldLayoutId id="2147483665" r:id="rId7"/>
    <p:sldLayoutId id="2147483674" r:id="rId8"/>
    <p:sldLayoutId id="2147483672" r:id="rId9"/>
    <p:sldLayoutId id="2147483668" r:id="rId10"/>
    <p:sldLayoutId id="2147483675" r:id="rId11"/>
    <p:sldLayoutId id="2147483676" r:id="rId12"/>
  </p:sldLayoutIdLst>
  <p:hf sldNum="0" hd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hyperlink" Target="#_ftn1"/><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youtu.be/eCUycBZWBEE?t=43"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descr="Afbeelding met persoon, fiets&#10;&#10;Automatisch gegenereerde beschrijving">
            <a:extLst>
              <a:ext uri="{FF2B5EF4-FFF2-40B4-BE49-F238E27FC236}">
                <a16:creationId xmlns:a16="http://schemas.microsoft.com/office/drawing/2014/main" id="{B41DC230-95AB-BA49-9B94-82311B2603AE}"/>
              </a:ext>
            </a:extLst>
          </p:cNvPr>
          <p:cNvPicPr>
            <a:picLocks noGrp="1" noChangeAspect="1"/>
          </p:cNvPicPr>
          <p:nvPr>
            <p:ph type="pic" idx="1"/>
          </p:nvPr>
        </p:nvPicPr>
        <p:blipFill>
          <a:blip r:embed="rId2"/>
          <a:srcRect l="5601" r="5601"/>
          <a:stretch>
            <a:fillRect/>
          </a:stretch>
        </p:blipFill>
        <p:spPr/>
      </p:pic>
      <p:sp>
        <p:nvSpPr>
          <p:cNvPr id="3" name="Tijdelijke aanduiding voor afbeelding 2">
            <a:extLst>
              <a:ext uri="{FF2B5EF4-FFF2-40B4-BE49-F238E27FC236}">
                <a16:creationId xmlns:a16="http://schemas.microsoft.com/office/drawing/2014/main" id="{81FF1A8C-391D-3D41-94B9-0BCCEA2665B1}"/>
              </a:ext>
            </a:extLst>
          </p:cNvPr>
          <p:cNvSpPr>
            <a:spLocks noGrp="1"/>
          </p:cNvSpPr>
          <p:nvPr>
            <p:ph type="pic" sz="quarter" idx="11"/>
          </p:nvPr>
        </p:nvSpPr>
        <p:spPr/>
      </p:sp>
      <p:sp>
        <p:nvSpPr>
          <p:cNvPr id="4" name="Tijdelijke aanduiding voor afbeelding 3">
            <a:extLst>
              <a:ext uri="{FF2B5EF4-FFF2-40B4-BE49-F238E27FC236}">
                <a16:creationId xmlns:a16="http://schemas.microsoft.com/office/drawing/2014/main" id="{A2D4DB5D-DBC0-DA4B-9765-84380AC288ED}"/>
              </a:ext>
            </a:extLst>
          </p:cNvPr>
          <p:cNvSpPr>
            <a:spLocks noGrp="1"/>
          </p:cNvSpPr>
          <p:nvPr>
            <p:ph type="pic" idx="10"/>
          </p:nvPr>
        </p:nvSpPr>
        <p:spPr/>
      </p:sp>
      <p:sp>
        <p:nvSpPr>
          <p:cNvPr id="5" name="Titel 4">
            <a:extLst>
              <a:ext uri="{FF2B5EF4-FFF2-40B4-BE49-F238E27FC236}">
                <a16:creationId xmlns:a16="http://schemas.microsoft.com/office/drawing/2014/main" id="{315633EE-CA21-A24F-BACF-C1641AC2D4CB}"/>
              </a:ext>
            </a:extLst>
          </p:cNvPr>
          <p:cNvSpPr>
            <a:spLocks noGrp="1"/>
          </p:cNvSpPr>
          <p:nvPr>
            <p:ph type="title"/>
          </p:nvPr>
        </p:nvSpPr>
        <p:spPr>
          <a:xfrm>
            <a:off x="465716" y="4319452"/>
            <a:ext cx="5545593" cy="2117544"/>
          </a:xfrm>
        </p:spPr>
        <p:txBody>
          <a:bodyPr>
            <a:normAutofit fontScale="90000"/>
          </a:bodyPr>
          <a:lstStyle/>
          <a:p>
            <a:r>
              <a:rPr lang="nl-NL" dirty="0" smtClean="0"/>
              <a:t>Een kijk op CVI </a:t>
            </a:r>
            <a:br>
              <a:rPr lang="nl-NL" dirty="0" smtClean="0"/>
            </a:br>
            <a:r>
              <a:rPr lang="nl-NL" dirty="0" smtClean="0"/>
              <a:t>Cerebraal visuele </a:t>
            </a:r>
            <a:r>
              <a:rPr lang="nl-NL" dirty="0" err="1" smtClean="0"/>
              <a:t>imperking</a:t>
            </a:r>
            <a:r>
              <a:rPr lang="nl-NL" dirty="0" smtClean="0"/>
              <a:t/>
            </a:r>
            <a:br>
              <a:rPr lang="nl-NL" dirty="0" smtClean="0"/>
            </a:br>
            <a:r>
              <a:rPr lang="nl-NL" dirty="0"/>
              <a:t/>
            </a:r>
            <a:br>
              <a:rPr lang="nl-NL" dirty="0"/>
            </a:br>
            <a:r>
              <a:rPr lang="nl-NL" dirty="0" smtClean="0"/>
              <a:t>Studiedag </a:t>
            </a:r>
            <a:r>
              <a:rPr lang="nl-NL" dirty="0" err="1" smtClean="0"/>
              <a:t>Vecarfa</a:t>
            </a:r>
            <a:r>
              <a:rPr lang="nl-NL" dirty="0" smtClean="0"/>
              <a:t> 22/10/2022</a:t>
            </a:r>
            <a:br>
              <a:rPr lang="nl-NL" dirty="0" smtClean="0"/>
            </a:br>
            <a:endParaRPr lang="nl-BE" dirty="0"/>
          </a:p>
        </p:txBody>
      </p:sp>
    </p:spTree>
    <p:extLst>
      <p:ext uri="{BB962C8B-B14F-4D97-AF65-F5344CB8AC3E}">
        <p14:creationId xmlns:p14="http://schemas.microsoft.com/office/powerpoint/2010/main" val="4081727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4. Visueel systeem</a:t>
            </a:r>
            <a:br>
              <a:rPr lang="nl-NL" dirty="0"/>
            </a:br>
            <a:r>
              <a:rPr lang="nl-NL" sz="3200" dirty="0"/>
              <a:t>4.2 Bewust visueel systeem</a:t>
            </a:r>
            <a:endParaRPr lang="nl-BE" sz="3200"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5" name="Tijdelijke aanduiding voor voettekst 4"/>
          <p:cNvSpPr>
            <a:spLocks noGrp="1"/>
          </p:cNvSpPr>
          <p:nvPr>
            <p:ph type="ftr" sz="quarter" idx="11"/>
          </p:nvPr>
        </p:nvSpPr>
        <p:spPr/>
        <p:txBody>
          <a:bodyPr/>
          <a:lstStyle/>
          <a:p>
            <a:r>
              <a:rPr lang="nl-BE" smtClean="0"/>
              <a:t>BuBao Centrum Ganspoel</a:t>
            </a:r>
            <a:endParaRPr lang="nl-BE" dirty="0"/>
          </a:p>
        </p:txBody>
      </p:sp>
      <p:sp>
        <p:nvSpPr>
          <p:cNvPr id="6" name="Tijdelijke aanduiding voor tekst 5"/>
          <p:cNvSpPr>
            <a:spLocks noGrp="1"/>
          </p:cNvSpPr>
          <p:nvPr>
            <p:ph type="body" sz="quarter" idx="13"/>
          </p:nvPr>
        </p:nvSpPr>
        <p:spPr>
          <a:xfrm>
            <a:off x="628651" y="1943100"/>
            <a:ext cx="3721474" cy="4171950"/>
          </a:xfrm>
        </p:spPr>
        <p:txBody>
          <a:bodyPr>
            <a:normAutofit/>
          </a:bodyPr>
          <a:lstStyle/>
          <a:p>
            <a:r>
              <a:rPr lang="nl-NL" dirty="0"/>
              <a:t>Ventrale stroom : wie en </a:t>
            </a:r>
            <a:r>
              <a:rPr lang="nl-NL" dirty="0" smtClean="0"/>
              <a:t>wat</a:t>
            </a:r>
          </a:p>
          <a:p>
            <a:pPr marL="0" indent="0">
              <a:buNone/>
            </a:pPr>
            <a:r>
              <a:rPr lang="nl-NL" sz="1800" dirty="0" smtClean="0"/>
              <a:t>Heeft te maken met herkennen van voorwerpen, afbeeldingen, personen, plaatsen</a:t>
            </a:r>
          </a:p>
          <a:p>
            <a:pPr marL="0" indent="0">
              <a:buNone/>
            </a:pPr>
            <a:r>
              <a:rPr lang="nl-NL" sz="1800" dirty="0" smtClean="0"/>
              <a:t>En visueel geheugen (databank)</a:t>
            </a:r>
            <a:endParaRPr lang="nl-NL" dirty="0" smtClean="0"/>
          </a:p>
          <a:p>
            <a:pPr marL="0" indent="0">
              <a:buNone/>
            </a:pPr>
            <a:endParaRPr lang="nl-NL" dirty="0"/>
          </a:p>
          <a:p>
            <a:r>
              <a:rPr lang="nl-NL" dirty="0"/>
              <a:t>Dorsale stroom : waar en </a:t>
            </a:r>
            <a:r>
              <a:rPr lang="nl-NL" dirty="0" smtClean="0"/>
              <a:t>hoe</a:t>
            </a:r>
          </a:p>
          <a:p>
            <a:pPr marL="0" indent="0">
              <a:buNone/>
            </a:pPr>
            <a:r>
              <a:rPr lang="nl-NL" sz="1800" dirty="0" smtClean="0"/>
              <a:t>Heeft te maken met richtingen, oriëntatie, beweging</a:t>
            </a:r>
            <a:endParaRPr lang="nl-NL" sz="1800" dirty="0"/>
          </a:p>
          <a:p>
            <a:endParaRPr lang="nl-BE" dirty="0"/>
          </a:p>
        </p:txBody>
      </p:sp>
      <p:sp>
        <p:nvSpPr>
          <p:cNvPr id="7" name="Tijdelijke aanduiding voor afbeelding 6"/>
          <p:cNvSpPr>
            <a:spLocks noGrp="1"/>
          </p:cNvSpPr>
          <p:nvPr>
            <p:ph type="pic" idx="15"/>
          </p:nvPr>
        </p:nvSpPr>
        <p:spPr>
          <a:xfrm rot="5400000">
            <a:off x="8692768" y="3649331"/>
            <a:ext cx="2932348" cy="2178181"/>
          </a:xfrm>
        </p:spPr>
      </p:sp>
      <p:pic>
        <p:nvPicPr>
          <p:cNvPr id="2050" name="Picture 2" descr="Prent Dutton N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0" y="1840652"/>
            <a:ext cx="46228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959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600" dirty="0" smtClean="0"/>
              <a:t>4. Visueel systeem</a:t>
            </a:r>
            <a:br>
              <a:rPr lang="nl-BE" sz="3600" dirty="0" smtClean="0"/>
            </a:br>
            <a:r>
              <a:rPr lang="nl-BE" sz="3200" dirty="0" smtClean="0"/>
              <a:t>4.3 Secundair </a:t>
            </a:r>
            <a:r>
              <a:rPr lang="nl-BE" sz="3200" dirty="0"/>
              <a:t>visueel systeem </a:t>
            </a:r>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a:xfrm>
            <a:off x="628650" y="1828800"/>
            <a:ext cx="7886700" cy="4274820"/>
          </a:xfrm>
        </p:spPr>
        <p:txBody>
          <a:bodyPr/>
          <a:lstStyle/>
          <a:p>
            <a:pPr marL="0" indent="0">
              <a:buNone/>
            </a:pPr>
            <a:r>
              <a:rPr lang="nl-BE" dirty="0"/>
              <a:t>O</a:t>
            </a:r>
            <a:r>
              <a:rPr lang="nl-BE" dirty="0" smtClean="0"/>
              <a:t>nbewust</a:t>
            </a:r>
            <a:r>
              <a:rPr lang="nl-BE" dirty="0"/>
              <a:t>, waarschuwt voor gevaar. Het functioneert onbewust. We zijn ons hier pas van bewust als er iets gebeurt en we er op hebben gereageerd met een beweging of uitwijken (bijvoorbeeld een bal vangen die toegegooid wordt zonder dat we het wisten of </a:t>
            </a:r>
            <a:r>
              <a:rPr lang="nl-BE" dirty="0" err="1"/>
              <a:t>nèt</a:t>
            </a:r>
            <a:r>
              <a:rPr lang="nl-BE" dirty="0"/>
              <a:t> op tijd reageren om een botsing te voorkomen). Dit gebied signaleert bewegingen aan de zijkant van ons gezichtsveld.</a:t>
            </a:r>
            <a:r>
              <a:rPr lang="nl-NL" dirty="0" smtClean="0"/>
              <a:t> </a:t>
            </a:r>
          </a:p>
          <a:p>
            <a:pPr marL="0" indent="0">
              <a:buNone/>
            </a:pPr>
            <a:endParaRPr lang="nl-NL" dirty="0" smtClean="0"/>
          </a:p>
          <a:p>
            <a:endParaRPr lang="nl-BE" dirty="0"/>
          </a:p>
        </p:txBody>
      </p:sp>
      <p:pic>
        <p:nvPicPr>
          <p:cNvPr id="1026" name="Picture 2" descr="1,271 Newt Vectoren, Illustraties en Clipart - 123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5861" y="461481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479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5. Signalen CVI</a:t>
            </a:r>
            <a:endParaRPr lang="nl-BE"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a:xfrm>
            <a:off x="434340" y="1549485"/>
            <a:ext cx="8081010" cy="4652223"/>
          </a:xfrm>
        </p:spPr>
        <p:txBody>
          <a:bodyPr>
            <a:normAutofit lnSpcReduction="10000"/>
          </a:bodyPr>
          <a:lstStyle/>
          <a:p>
            <a:r>
              <a:rPr lang="nl-NL" dirty="0" smtClean="0"/>
              <a:t>Medische achtergrond</a:t>
            </a:r>
          </a:p>
          <a:p>
            <a:pPr marL="0" indent="0">
              <a:buNone/>
            </a:pPr>
            <a:endParaRPr lang="nl-NL" dirty="0" smtClean="0"/>
          </a:p>
          <a:p>
            <a:r>
              <a:rPr lang="nl-NL" dirty="0" smtClean="0"/>
              <a:t>Kijkgedrag kort na de geboorte tot in de eerste levensmaanden  </a:t>
            </a:r>
          </a:p>
          <a:p>
            <a:pPr marL="0" indent="0">
              <a:buNone/>
            </a:pPr>
            <a:r>
              <a:rPr lang="nl-BE" sz="2000" i="1" dirty="0" smtClean="0"/>
              <a:t>Geen </a:t>
            </a:r>
            <a:r>
              <a:rPr lang="nl-BE" sz="2000" i="1" dirty="0"/>
              <a:t>tot weinig visuele reacties, staren naar lichtbronnen, geen doorleefde blik, naast u kijken, geen of moeite met oogcontact, niet visueel nieuwsgierig </a:t>
            </a:r>
            <a:r>
              <a:rPr lang="nl-BE" sz="2000" i="1" dirty="0" smtClean="0"/>
              <a:t>zijn</a:t>
            </a:r>
          </a:p>
          <a:p>
            <a:pPr marL="0" indent="0">
              <a:buNone/>
            </a:pPr>
            <a:endParaRPr lang="nl-NL" sz="2000" i="1" dirty="0" smtClean="0"/>
          </a:p>
          <a:p>
            <a:r>
              <a:rPr lang="nl-NL" dirty="0" smtClean="0"/>
              <a:t>Kijkgedrag bij peuters en kleuters </a:t>
            </a:r>
          </a:p>
          <a:p>
            <a:pPr marL="0" indent="0">
              <a:buNone/>
            </a:pPr>
            <a:r>
              <a:rPr lang="nl-NL" sz="2000" i="1" dirty="0" smtClean="0"/>
              <a:t>Zie signaallijst (uitdelen ) </a:t>
            </a:r>
          </a:p>
          <a:p>
            <a:endParaRPr lang="nl-NL" dirty="0"/>
          </a:p>
          <a:p>
            <a:pPr marL="0" indent="0">
              <a:buNone/>
            </a:pPr>
            <a:r>
              <a:rPr lang="nl-NL" dirty="0" smtClean="0"/>
              <a:t>Nadien :  vaak wel/geen diagnose</a:t>
            </a:r>
            <a:endParaRPr lang="nl-BE" dirty="0"/>
          </a:p>
        </p:txBody>
      </p:sp>
    </p:spTree>
    <p:extLst>
      <p:ext uri="{BB962C8B-B14F-4D97-AF65-F5344CB8AC3E}">
        <p14:creationId xmlns:p14="http://schemas.microsoft.com/office/powerpoint/2010/main" val="364488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A5DDCACD-EAF3-7144-BAC3-6CAD352499AF}"/>
              </a:ext>
            </a:extLst>
          </p:cNvPr>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a:extLst>
              <a:ext uri="{FF2B5EF4-FFF2-40B4-BE49-F238E27FC236}">
                <a16:creationId xmlns:a16="http://schemas.microsoft.com/office/drawing/2014/main" id="{0FA0A312-A51D-2D40-BF45-138099EF7A2E}"/>
              </a:ext>
            </a:extLst>
          </p:cNvPr>
          <p:cNvSpPr>
            <a:spLocks noGrp="1"/>
          </p:cNvSpPr>
          <p:nvPr>
            <p:ph type="ftr" sz="quarter" idx="11"/>
          </p:nvPr>
        </p:nvSpPr>
        <p:spPr/>
        <p:txBody>
          <a:bodyPr/>
          <a:lstStyle/>
          <a:p>
            <a:r>
              <a:rPr lang="nl-BE"/>
              <a:t>BuBao Centrum Ganspoel</a:t>
            </a:r>
            <a:endParaRPr lang="nl-BE" dirty="0"/>
          </a:p>
        </p:txBody>
      </p:sp>
      <p:sp>
        <p:nvSpPr>
          <p:cNvPr id="5" name="Titel 4">
            <a:extLst>
              <a:ext uri="{FF2B5EF4-FFF2-40B4-BE49-F238E27FC236}">
                <a16:creationId xmlns:a16="http://schemas.microsoft.com/office/drawing/2014/main" id="{0D6A8AA6-B726-784E-BAEB-F2511B3508F0}"/>
              </a:ext>
            </a:extLst>
          </p:cNvPr>
          <p:cNvSpPr>
            <a:spLocks noGrp="1"/>
          </p:cNvSpPr>
          <p:nvPr>
            <p:ph type="title"/>
          </p:nvPr>
        </p:nvSpPr>
        <p:spPr>
          <a:xfrm>
            <a:off x="457200" y="137160"/>
            <a:ext cx="8309610" cy="2797584"/>
          </a:xfrm>
        </p:spPr>
        <p:txBody>
          <a:bodyPr>
            <a:normAutofit fontScale="90000"/>
          </a:bodyPr>
          <a:lstStyle/>
          <a:p>
            <a:r>
              <a:rPr lang="nl-BE" dirty="0" smtClean="0"/>
              <a:t/>
            </a:r>
            <a:br>
              <a:rPr lang="nl-BE" dirty="0" smtClean="0"/>
            </a:br>
            <a:r>
              <a:rPr lang="nl-BE" dirty="0" smtClean="0"/>
              <a:t>        6. Gevolgen </a:t>
            </a:r>
            <a:br>
              <a:rPr lang="nl-BE" dirty="0" smtClean="0"/>
            </a:br>
            <a:r>
              <a:rPr lang="nl-BE" sz="2200" dirty="0"/>
              <a:t/>
            </a:r>
            <a:br>
              <a:rPr lang="nl-BE" sz="2200" dirty="0"/>
            </a:br>
            <a:r>
              <a:rPr lang="nl-BE" sz="2200" dirty="0" smtClean="0"/>
              <a:t>             </a:t>
            </a:r>
            <a:r>
              <a:rPr lang="nl-BE" sz="2200" b="0" dirty="0" smtClean="0"/>
              <a:t>Hoe </a:t>
            </a:r>
            <a:r>
              <a:rPr lang="nl-BE" sz="2200" b="0" dirty="0"/>
              <a:t>kan CVI zich uiten , of waar heeft het effect op in het </a:t>
            </a:r>
            <a:r>
              <a:rPr lang="nl-BE" sz="2200" b="0" dirty="0" smtClean="0"/>
              <a:t>          dagelijks </a:t>
            </a:r>
            <a:r>
              <a:rPr lang="nl-BE" sz="2200" b="0" dirty="0"/>
              <a:t>leven van kinderen. Hoe kunnen we tegemoet komen aan de problemen die CVI met zich meebrengt en welke handvaten kunnen we aanbieden aan kinderen, ouders of </a:t>
            </a:r>
            <a:r>
              <a:rPr lang="nl-BE" sz="2200" b="0" dirty="0" smtClean="0"/>
              <a:t>begeleiders.</a:t>
            </a:r>
            <a:br>
              <a:rPr lang="nl-BE" sz="2200" b="0" dirty="0" smtClean="0"/>
            </a:br>
            <a:r>
              <a:rPr lang="nl-BE" sz="2200" dirty="0" smtClean="0"/>
              <a:t>Aanpassingen en hulpmiddelen zijn afhankelijk van kind tot kind !</a:t>
            </a:r>
            <a:r>
              <a:rPr lang="nl-BE" dirty="0"/>
              <a:t/>
            </a:r>
            <a:br>
              <a:rPr lang="nl-BE" dirty="0"/>
            </a:br>
            <a:endParaRPr lang="nl-BE" dirty="0"/>
          </a:p>
        </p:txBody>
      </p:sp>
      <p:pic>
        <p:nvPicPr>
          <p:cNvPr id="12" name="Tijdelijke aanduiding voor afbeelding 11" descr="Afbeelding met tekst, binnen&#10;&#10;Automatisch gegenereerde beschrijving">
            <a:extLst>
              <a:ext uri="{FF2B5EF4-FFF2-40B4-BE49-F238E27FC236}">
                <a16:creationId xmlns:a16="http://schemas.microsoft.com/office/drawing/2014/main" id="{A78E5C08-70C6-5447-A764-B131685036BA}"/>
              </a:ext>
            </a:extLst>
          </p:cNvPr>
          <p:cNvPicPr>
            <a:picLocks noGrp="1" noChangeAspect="1"/>
          </p:cNvPicPr>
          <p:nvPr>
            <p:ph type="pic" idx="16"/>
          </p:nvPr>
        </p:nvPicPr>
        <p:blipFill>
          <a:blip r:embed="rId2"/>
          <a:srcRect l="7653" r="7653"/>
          <a:stretch>
            <a:fillRect/>
          </a:stretch>
        </p:blipFill>
        <p:spPr>
          <a:xfrm>
            <a:off x="4793876" y="3104177"/>
            <a:ext cx="3721474" cy="2928098"/>
          </a:xfrm>
        </p:spPr>
      </p:pic>
      <p:pic>
        <p:nvPicPr>
          <p:cNvPr id="10" name="Tijdelijke aanduiding voor afbeelding 9" descr="Afbeelding met persoon, muur, binnen, kind&#10;&#10;Automatisch gegenereerde beschrijving">
            <a:extLst>
              <a:ext uri="{FF2B5EF4-FFF2-40B4-BE49-F238E27FC236}">
                <a16:creationId xmlns:a16="http://schemas.microsoft.com/office/drawing/2014/main" id="{27D7FF55-38B7-2042-A3F5-AF07438103BE}"/>
              </a:ext>
            </a:extLst>
          </p:cNvPr>
          <p:cNvPicPr>
            <a:picLocks noGrp="1" noChangeAspect="1"/>
          </p:cNvPicPr>
          <p:nvPr>
            <p:ph type="pic" idx="17"/>
          </p:nvPr>
        </p:nvPicPr>
        <p:blipFill>
          <a:blip r:embed="rId3"/>
          <a:srcRect l="7653" r="7653"/>
          <a:stretch>
            <a:fillRect/>
          </a:stretch>
        </p:blipFill>
        <p:spPr>
          <a:xfrm>
            <a:off x="634184" y="3104177"/>
            <a:ext cx="3721474" cy="2928098"/>
          </a:xfrm>
        </p:spPr>
      </p:pic>
    </p:spTree>
    <p:extLst>
      <p:ext uri="{BB962C8B-B14F-4D97-AF65-F5344CB8AC3E}">
        <p14:creationId xmlns:p14="http://schemas.microsoft.com/office/powerpoint/2010/main" val="1157380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23922"/>
            <a:ext cx="7886700" cy="2393548"/>
          </a:xfrm>
        </p:spPr>
        <p:txBody>
          <a:bodyPr/>
          <a:lstStyle/>
          <a:p>
            <a:r>
              <a:rPr lang="nl-NL" dirty="0" smtClean="0"/>
              <a:t>6.1 Gevolgen op het aansturen van de ogen</a:t>
            </a:r>
            <a:endParaRPr lang="nl-BE"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a:xfrm>
            <a:off x="628650" y="2617470"/>
            <a:ext cx="7886700" cy="3584238"/>
          </a:xfrm>
        </p:spPr>
        <p:txBody>
          <a:bodyPr/>
          <a:lstStyle/>
          <a:p>
            <a:r>
              <a:rPr lang="nl-NL" dirty="0" smtClean="0"/>
              <a:t>Verminderde visuele functies zoals fixeren, volgen, blik verplaatsen</a:t>
            </a:r>
          </a:p>
          <a:p>
            <a:r>
              <a:rPr lang="nl-NL" dirty="0" smtClean="0"/>
              <a:t>Scheelstand van de ogen (strabisme), trillen van de ogen (nystagmus)</a:t>
            </a:r>
          </a:p>
          <a:p>
            <a:r>
              <a:rPr lang="nl-NL" dirty="0" smtClean="0"/>
              <a:t>Verminderde gezichtsscherpte</a:t>
            </a:r>
          </a:p>
          <a:p>
            <a:r>
              <a:rPr lang="nl-NL" dirty="0" smtClean="0"/>
              <a:t>Vernauwd gezichtsveld   </a:t>
            </a:r>
          </a:p>
          <a:p>
            <a:pPr marL="0" indent="0">
              <a:buNone/>
            </a:pPr>
            <a:endParaRPr lang="nl-BE" dirty="0"/>
          </a:p>
        </p:txBody>
      </p:sp>
    </p:spTree>
    <p:extLst>
      <p:ext uri="{BB962C8B-B14F-4D97-AF65-F5344CB8AC3E}">
        <p14:creationId xmlns:p14="http://schemas.microsoft.com/office/powerpoint/2010/main" val="2746289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 </a:t>
            </a:r>
            <a:endParaRPr lang="nl-BE"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a:xfrm>
            <a:off x="628650" y="1188720"/>
            <a:ext cx="7886700" cy="4465956"/>
          </a:xfrm>
        </p:spPr>
        <p:txBody>
          <a:bodyPr>
            <a:normAutofit lnSpcReduction="10000"/>
          </a:bodyPr>
          <a:lstStyle/>
          <a:p>
            <a:pPr marL="0" indent="0">
              <a:buNone/>
            </a:pPr>
            <a:r>
              <a:rPr lang="nl-BE" sz="3600" b="1" dirty="0"/>
              <a:t>6.2 </a:t>
            </a:r>
            <a:r>
              <a:rPr lang="nl-BE" sz="3600" b="1" dirty="0" smtClean="0"/>
              <a:t>Gevolgen op vlak van visuele </a:t>
            </a:r>
            <a:r>
              <a:rPr lang="nl-BE" sz="3600" b="1" dirty="0"/>
              <a:t>aandacht en opname van visuele </a:t>
            </a:r>
            <a:r>
              <a:rPr lang="nl-BE" sz="3600" b="1" dirty="0" smtClean="0"/>
              <a:t>informatie</a:t>
            </a:r>
          </a:p>
          <a:p>
            <a:pPr marL="0" indent="0">
              <a:buNone/>
            </a:pPr>
            <a:r>
              <a:rPr lang="nl-BE" sz="3600" b="1" dirty="0" smtClean="0"/>
              <a:t>  </a:t>
            </a:r>
          </a:p>
          <a:p>
            <a:r>
              <a:rPr lang="nl-BE" dirty="0" smtClean="0"/>
              <a:t>Er </a:t>
            </a:r>
            <a:r>
              <a:rPr lang="nl-BE" dirty="0"/>
              <a:t>zijn vaak problemen met visuele aandacht en informatie opnemen.</a:t>
            </a:r>
          </a:p>
          <a:p>
            <a:r>
              <a:rPr lang="nl-BE" dirty="0"/>
              <a:t>Eerst en vooral kijken we naar waar de moeilijkheden zich situeren. Als aandacht een probleem is, zullen de een manier zoeken om de aandacht naar het “gevraagde punt “ te brengen</a:t>
            </a:r>
          </a:p>
        </p:txBody>
      </p:sp>
    </p:spTree>
    <p:extLst>
      <p:ext uri="{BB962C8B-B14F-4D97-AF65-F5344CB8AC3E}">
        <p14:creationId xmlns:p14="http://schemas.microsoft.com/office/powerpoint/2010/main" val="1192301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Voorbeeld : </a:t>
            </a:r>
            <a:endParaRPr lang="nl-BE" sz="3200"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pic>
        <p:nvPicPr>
          <p:cNvPr id="6" name="Febe schrijf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6237" y="1463040"/>
            <a:ext cx="5851525" cy="4389438"/>
          </a:xfrm>
          <a:prstGeom prst="rect">
            <a:avLst/>
          </a:prstGeom>
        </p:spPr>
      </p:pic>
    </p:spTree>
    <p:extLst>
      <p:ext uri="{BB962C8B-B14F-4D97-AF65-F5344CB8AC3E}">
        <p14:creationId xmlns:p14="http://schemas.microsoft.com/office/powerpoint/2010/main" val="1448050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6.6 Gevolgen op vlak van herkennen</a:t>
            </a:r>
            <a:endParaRPr lang="nl-BE"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p:txBody>
          <a:bodyPr>
            <a:normAutofit lnSpcReduction="10000"/>
          </a:bodyPr>
          <a:lstStyle/>
          <a:p>
            <a:pPr marL="0" indent="0">
              <a:buNone/>
            </a:pPr>
            <a:r>
              <a:rPr lang="nl-BE" dirty="0"/>
              <a:t>Herkennen is belangrijk bij voorwerpen en afbeeldingen, lezen, gezichten , gezichtsuitdrukkingen, je weg </a:t>
            </a:r>
            <a:r>
              <a:rPr lang="nl-BE" dirty="0" smtClean="0"/>
              <a:t>herkennen.</a:t>
            </a:r>
          </a:p>
          <a:p>
            <a:pPr marL="0" indent="0">
              <a:buNone/>
            </a:pPr>
            <a:r>
              <a:rPr lang="nl-NL" dirty="0" smtClean="0"/>
              <a:t>Ook het visueel geheugen is belangrijk, voor het opbouwen van je visuele bibliotheek of databank.</a:t>
            </a:r>
            <a:endParaRPr lang="nl-BE" dirty="0" smtClean="0"/>
          </a:p>
          <a:p>
            <a:pPr marL="0" indent="0">
              <a:buNone/>
            </a:pPr>
            <a:endParaRPr lang="nl-BE" dirty="0"/>
          </a:p>
          <a:p>
            <a:pPr marL="0" indent="0">
              <a:buNone/>
            </a:pPr>
            <a:r>
              <a:rPr lang="nl-BE" dirty="0"/>
              <a:t>Opmerking ; bij afbeeldingen merken we ook onderscheid tussen </a:t>
            </a:r>
            <a:r>
              <a:rPr lang="nl-BE" dirty="0" smtClean="0"/>
              <a:t>foto’s of fotografische </a:t>
            </a:r>
            <a:r>
              <a:rPr lang="nl-BE" dirty="0"/>
              <a:t>afbeeldingen, gekleurde prenten, drukke of eenvoudige prenten, contourtekeningen, zwartwitprenten, situatieprenten… </a:t>
            </a:r>
          </a:p>
          <a:p>
            <a:endParaRPr lang="nl-BE" dirty="0"/>
          </a:p>
        </p:txBody>
      </p:sp>
    </p:spTree>
    <p:extLst>
      <p:ext uri="{BB962C8B-B14F-4D97-AF65-F5344CB8AC3E}">
        <p14:creationId xmlns:p14="http://schemas.microsoft.com/office/powerpoint/2010/main" val="3199278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3"/>
          </p:nvPr>
        </p:nvSpPr>
        <p:spPr>
          <a:xfrm>
            <a:off x="4793875" y="1420437"/>
            <a:ext cx="3722666" cy="676276"/>
          </a:xfrm>
        </p:spPr>
        <p:txBody>
          <a:bodyPr/>
          <a:lstStyle/>
          <a:p>
            <a:r>
              <a:rPr lang="nl-NL" dirty="0" smtClean="0"/>
              <a:t>Lange termijn</a:t>
            </a:r>
            <a:endParaRPr lang="nl-BE"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tel 4"/>
          <p:cNvSpPr>
            <a:spLocks noGrp="1"/>
          </p:cNvSpPr>
          <p:nvPr>
            <p:ph type="title"/>
          </p:nvPr>
        </p:nvSpPr>
        <p:spPr>
          <a:xfrm>
            <a:off x="628650" y="138111"/>
            <a:ext cx="7886700" cy="1325563"/>
          </a:xfrm>
        </p:spPr>
        <p:txBody>
          <a:bodyPr/>
          <a:lstStyle/>
          <a:p>
            <a:r>
              <a:rPr lang="nl-NL" dirty="0" smtClean="0"/>
              <a:t>Voorbeeld visueel geheugen</a:t>
            </a:r>
            <a:endParaRPr lang="nl-BE" dirty="0"/>
          </a:p>
        </p:txBody>
      </p:sp>
      <p:sp>
        <p:nvSpPr>
          <p:cNvPr id="6" name="Tijdelijke aanduiding voor tekst 5"/>
          <p:cNvSpPr>
            <a:spLocks noGrp="1"/>
          </p:cNvSpPr>
          <p:nvPr>
            <p:ph type="body" sz="quarter" idx="12"/>
          </p:nvPr>
        </p:nvSpPr>
        <p:spPr>
          <a:xfrm>
            <a:off x="634184" y="1377387"/>
            <a:ext cx="3722666" cy="715955"/>
          </a:xfrm>
        </p:spPr>
        <p:txBody>
          <a:bodyPr/>
          <a:lstStyle/>
          <a:p>
            <a:r>
              <a:rPr lang="nl-NL" dirty="0" smtClean="0"/>
              <a:t>Korte termijn</a:t>
            </a:r>
            <a:endParaRPr lang="nl-BE" dirty="0"/>
          </a:p>
        </p:txBody>
      </p:sp>
      <p:pic>
        <p:nvPicPr>
          <p:cNvPr id="9" name="Google Shape;386;p52"/>
          <p:cNvPicPr preferRelativeResize="0">
            <a:picLocks noGrp="1"/>
          </p:cNvPicPr>
          <p:nvPr>
            <p:ph type="pic" idx="17"/>
          </p:nvPr>
        </p:nvPicPr>
        <p:blipFill rotWithShape="1">
          <a:blip r:embed="rId2">
            <a:alphaModFix/>
          </a:blip>
          <a:srcRect t="22277" b="22277"/>
          <a:stretch/>
        </p:blipFill>
        <p:spPr>
          <a:xfrm>
            <a:off x="634184" y="2407535"/>
            <a:ext cx="3721474" cy="3794174"/>
          </a:xfrm>
          <a:prstGeom prst="rect">
            <a:avLst/>
          </a:prstGeom>
          <a:noFill/>
          <a:ln>
            <a:noFill/>
          </a:ln>
        </p:spPr>
      </p:pic>
      <p:pic>
        <p:nvPicPr>
          <p:cNvPr id="10" name="Google Shape;392;p53"/>
          <p:cNvPicPr preferRelativeResize="0">
            <a:picLocks noGrp="1"/>
          </p:cNvPicPr>
          <p:nvPr>
            <p:ph type="pic" idx="16"/>
          </p:nvPr>
        </p:nvPicPr>
        <p:blipFill>
          <a:blip r:embed="rId3">
            <a:alphaModFix/>
          </a:blip>
          <a:srcRect l="13232" r="13232"/>
          <a:stretch>
            <a:fillRect/>
          </a:stretch>
        </p:blipFill>
        <p:spPr>
          <a:xfrm>
            <a:off x="4787900" y="2408238"/>
            <a:ext cx="3722688" cy="3794125"/>
          </a:xfrm>
          <a:prstGeom prst="rect">
            <a:avLst/>
          </a:prstGeom>
          <a:noFill/>
          <a:ln>
            <a:noFill/>
          </a:ln>
        </p:spPr>
      </p:pic>
    </p:spTree>
    <p:extLst>
      <p:ext uri="{BB962C8B-B14F-4D97-AF65-F5344CB8AC3E}">
        <p14:creationId xmlns:p14="http://schemas.microsoft.com/office/powerpoint/2010/main" val="2733263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8"/>
          <p:cNvPicPr preferRelativeResize="0"/>
          <p:nvPr/>
        </p:nvPicPr>
        <p:blipFill>
          <a:blip r:embed="rId3">
            <a:alphaModFix/>
          </a:blip>
          <a:stretch>
            <a:fillRect/>
          </a:stretch>
        </p:blipFill>
        <p:spPr>
          <a:xfrm>
            <a:off x="629612" y="2315875"/>
            <a:ext cx="7884775" cy="3445450"/>
          </a:xfrm>
          <a:prstGeom prst="rect">
            <a:avLst/>
          </a:prstGeom>
          <a:noFill/>
          <a:ln>
            <a:noFill/>
          </a:ln>
        </p:spPr>
      </p:pic>
    </p:spTree>
    <p:extLst>
      <p:ext uri="{BB962C8B-B14F-4D97-AF65-F5344CB8AC3E}">
        <p14:creationId xmlns:p14="http://schemas.microsoft.com/office/powerpoint/2010/main" val="1841893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F71F7-4487-7444-A628-C1DC688EA69A}"/>
              </a:ext>
            </a:extLst>
          </p:cNvPr>
          <p:cNvSpPr>
            <a:spLocks noGrp="1"/>
          </p:cNvSpPr>
          <p:nvPr>
            <p:ph type="ctrTitle"/>
          </p:nvPr>
        </p:nvSpPr>
        <p:spPr>
          <a:xfrm>
            <a:off x="685800" y="2123159"/>
            <a:ext cx="4975412" cy="2074372"/>
          </a:xfrm>
        </p:spPr>
        <p:txBody>
          <a:bodyPr>
            <a:noAutofit/>
          </a:bodyPr>
          <a:lstStyle/>
          <a:p>
            <a:r>
              <a:rPr lang="nl-NL" sz="2400" dirty="0" smtClean="0"/>
              <a:t>Thuisbegeleiding Centrum </a:t>
            </a:r>
            <a:r>
              <a:rPr lang="nl-NL" sz="2400" dirty="0"/>
              <a:t>G</a:t>
            </a:r>
            <a:r>
              <a:rPr lang="nl-NL" sz="2400" dirty="0" smtClean="0"/>
              <a:t>anspoel</a:t>
            </a:r>
            <a:br>
              <a:rPr lang="nl-NL" sz="2400" dirty="0" smtClean="0"/>
            </a:br>
            <a:r>
              <a:rPr lang="nl-NL" sz="2400" dirty="0"/>
              <a:t/>
            </a:r>
            <a:br>
              <a:rPr lang="nl-NL" sz="2400" dirty="0"/>
            </a:br>
            <a:r>
              <a:rPr lang="nl-NL" sz="2400" dirty="0" smtClean="0"/>
              <a:t>Mobiele en ambulante dienst </a:t>
            </a:r>
            <a:br>
              <a:rPr lang="nl-NL" sz="2400" dirty="0" smtClean="0"/>
            </a:br>
            <a:r>
              <a:rPr lang="nl-NL" sz="2400" dirty="0"/>
              <a:t/>
            </a:r>
            <a:br>
              <a:rPr lang="nl-NL" sz="2400" dirty="0"/>
            </a:br>
            <a:r>
              <a:rPr lang="nl-NL" sz="2400" dirty="0" smtClean="0"/>
              <a:t>van 0 tot 6 jaar</a:t>
            </a:r>
            <a:br>
              <a:rPr lang="nl-NL" sz="2400" dirty="0" smtClean="0"/>
            </a:br>
            <a:r>
              <a:rPr lang="nl-NL" sz="2400" dirty="0" smtClean="0"/>
              <a:t>Van 6 tot 18 jaar</a:t>
            </a:r>
            <a:endParaRPr lang="nl-BE" sz="2400" dirty="0"/>
          </a:p>
        </p:txBody>
      </p:sp>
      <p:sp>
        <p:nvSpPr>
          <p:cNvPr id="3" name="Ondertitel 2">
            <a:extLst>
              <a:ext uri="{FF2B5EF4-FFF2-40B4-BE49-F238E27FC236}">
                <a16:creationId xmlns:a16="http://schemas.microsoft.com/office/drawing/2014/main" id="{4A9DF523-0A31-7F47-8CE0-A03C539E8E69}"/>
              </a:ext>
            </a:extLst>
          </p:cNvPr>
          <p:cNvSpPr>
            <a:spLocks noGrp="1"/>
          </p:cNvSpPr>
          <p:nvPr>
            <p:ph type="subTitle" idx="1"/>
          </p:nvPr>
        </p:nvSpPr>
        <p:spPr/>
        <p:txBody>
          <a:bodyPr>
            <a:normAutofit lnSpcReduction="10000"/>
          </a:bodyPr>
          <a:lstStyle/>
          <a:p>
            <a:endParaRPr lang="nl-NL" dirty="0" smtClean="0"/>
          </a:p>
          <a:p>
            <a:endParaRPr lang="nl-NL" dirty="0" smtClean="0"/>
          </a:p>
          <a:p>
            <a:r>
              <a:rPr lang="nl-NL" sz="2000" b="1" dirty="0" smtClean="0"/>
              <a:t>Nicole Scheirens</a:t>
            </a:r>
          </a:p>
          <a:p>
            <a:r>
              <a:rPr lang="nl-NL" sz="2000" b="1" dirty="0" smtClean="0"/>
              <a:t>Thuisbegeleiding 0-6 jaar</a:t>
            </a:r>
          </a:p>
          <a:p>
            <a:endParaRPr lang="nl-BE" dirty="0"/>
          </a:p>
        </p:txBody>
      </p:sp>
    </p:spTree>
    <p:extLst>
      <p:ext uri="{BB962C8B-B14F-4D97-AF65-F5344CB8AC3E}">
        <p14:creationId xmlns:p14="http://schemas.microsoft.com/office/powerpoint/2010/main" val="17489441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59"/>
          <p:cNvPicPr preferRelativeResize="0"/>
          <p:nvPr/>
        </p:nvPicPr>
        <p:blipFill>
          <a:blip r:embed="rId3">
            <a:alphaModFix/>
          </a:blip>
          <a:stretch>
            <a:fillRect/>
          </a:stretch>
        </p:blipFill>
        <p:spPr>
          <a:xfrm>
            <a:off x="519025" y="2438400"/>
            <a:ext cx="8105949" cy="3678325"/>
          </a:xfrm>
          <a:prstGeom prst="rect">
            <a:avLst/>
          </a:prstGeom>
          <a:noFill/>
          <a:ln>
            <a:noFill/>
          </a:ln>
        </p:spPr>
      </p:pic>
    </p:spTree>
    <p:extLst>
      <p:ext uri="{BB962C8B-B14F-4D97-AF65-F5344CB8AC3E}">
        <p14:creationId xmlns:p14="http://schemas.microsoft.com/office/powerpoint/2010/main" val="27390641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60"/>
          <p:cNvPicPr preferRelativeResize="0"/>
          <p:nvPr/>
        </p:nvPicPr>
        <p:blipFill>
          <a:blip r:embed="rId3">
            <a:alphaModFix/>
          </a:blip>
          <a:stretch>
            <a:fillRect/>
          </a:stretch>
        </p:blipFill>
        <p:spPr>
          <a:xfrm>
            <a:off x="2647950" y="1152525"/>
            <a:ext cx="3848100" cy="4552950"/>
          </a:xfrm>
          <a:prstGeom prst="rect">
            <a:avLst/>
          </a:prstGeom>
          <a:noFill/>
          <a:ln>
            <a:noFill/>
          </a:ln>
        </p:spPr>
      </p:pic>
      <p:pic>
        <p:nvPicPr>
          <p:cNvPr id="3" name="Google Shape;460;p63"/>
          <p:cNvPicPr preferRelativeResize="0"/>
          <p:nvPr/>
        </p:nvPicPr>
        <p:blipFill>
          <a:blip r:embed="rId4">
            <a:alphaModFix/>
          </a:blip>
          <a:stretch>
            <a:fillRect/>
          </a:stretch>
        </p:blipFill>
        <p:spPr>
          <a:xfrm>
            <a:off x="1223962" y="1009650"/>
            <a:ext cx="6696075" cy="4838700"/>
          </a:xfrm>
          <a:prstGeom prst="rect">
            <a:avLst/>
          </a:prstGeom>
          <a:noFill/>
          <a:ln>
            <a:noFill/>
          </a:ln>
        </p:spPr>
      </p:pic>
    </p:spTree>
    <p:extLst>
      <p:ext uri="{BB962C8B-B14F-4D97-AF65-F5344CB8AC3E}">
        <p14:creationId xmlns:p14="http://schemas.microsoft.com/office/powerpoint/2010/main" val="1722800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62"/>
          <p:cNvPicPr preferRelativeResize="0"/>
          <p:nvPr/>
        </p:nvPicPr>
        <p:blipFill>
          <a:blip r:embed="rId3">
            <a:alphaModFix/>
          </a:blip>
          <a:stretch>
            <a:fillRect/>
          </a:stretch>
        </p:blipFill>
        <p:spPr>
          <a:xfrm>
            <a:off x="2386013" y="1762125"/>
            <a:ext cx="4371975" cy="4400550"/>
          </a:xfrm>
          <a:prstGeom prst="rect">
            <a:avLst/>
          </a:prstGeom>
          <a:noFill/>
          <a:ln>
            <a:noFill/>
          </a:ln>
        </p:spPr>
      </p:pic>
    </p:spTree>
    <p:extLst>
      <p:ext uri="{BB962C8B-B14F-4D97-AF65-F5344CB8AC3E}">
        <p14:creationId xmlns:p14="http://schemas.microsoft.com/office/powerpoint/2010/main" val="3346524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63"/>
          <p:cNvPicPr preferRelativeResize="0"/>
          <p:nvPr/>
        </p:nvPicPr>
        <p:blipFill>
          <a:blip r:embed="rId3">
            <a:alphaModFix/>
          </a:blip>
          <a:stretch>
            <a:fillRect/>
          </a:stretch>
        </p:blipFill>
        <p:spPr>
          <a:xfrm>
            <a:off x="474763" y="465525"/>
            <a:ext cx="6696075" cy="4838700"/>
          </a:xfrm>
          <a:prstGeom prst="rect">
            <a:avLst/>
          </a:prstGeom>
          <a:noFill/>
          <a:ln>
            <a:noFill/>
          </a:ln>
        </p:spPr>
      </p:pic>
      <p:pic>
        <p:nvPicPr>
          <p:cNvPr id="3" name="Google Shape;466;p64"/>
          <p:cNvPicPr preferRelativeResize="0"/>
          <p:nvPr/>
        </p:nvPicPr>
        <p:blipFill>
          <a:blip r:embed="rId4">
            <a:alphaModFix/>
          </a:blip>
          <a:stretch>
            <a:fillRect/>
          </a:stretch>
        </p:blipFill>
        <p:spPr>
          <a:xfrm>
            <a:off x="679650" y="632225"/>
            <a:ext cx="7784699" cy="5593550"/>
          </a:xfrm>
          <a:prstGeom prst="rect">
            <a:avLst/>
          </a:prstGeom>
          <a:noFill/>
          <a:ln>
            <a:noFill/>
          </a:ln>
        </p:spPr>
      </p:pic>
      <p:pic>
        <p:nvPicPr>
          <p:cNvPr id="4" name="Google Shape;323;p44"/>
          <p:cNvPicPr preferRelativeResize="0"/>
          <p:nvPr/>
        </p:nvPicPr>
        <p:blipFill rotWithShape="1">
          <a:blip r:embed="rId5">
            <a:alphaModFix/>
          </a:blip>
          <a:srcRect l="6972" t="3931" r="6417" b="10961"/>
          <a:stretch/>
        </p:blipFill>
        <p:spPr>
          <a:xfrm>
            <a:off x="615900" y="509450"/>
            <a:ext cx="7912200" cy="5839100"/>
          </a:xfrm>
          <a:prstGeom prst="rect">
            <a:avLst/>
          </a:prstGeom>
          <a:noFill/>
          <a:ln>
            <a:noFill/>
          </a:ln>
        </p:spPr>
      </p:pic>
    </p:spTree>
    <p:extLst>
      <p:ext uri="{BB962C8B-B14F-4D97-AF65-F5344CB8AC3E}">
        <p14:creationId xmlns:p14="http://schemas.microsoft.com/office/powerpoint/2010/main" val="3934098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3de jaar ergo\Eindwerk\CVI bij kinderen\jolien\Prenten\Situaties\Gemakkelijk\Lichamelijk-onderzoek-01.jpg"/>
          <p:cNvPicPr>
            <a:picLocks noChangeAspect="1" noChangeArrowheads="1"/>
          </p:cNvPicPr>
          <p:nvPr/>
        </p:nvPicPr>
        <p:blipFill>
          <a:blip r:embed="rId2" cstate="print"/>
          <a:srcRect/>
          <a:stretch>
            <a:fillRect/>
          </a:stretch>
        </p:blipFill>
        <p:spPr bwMode="auto">
          <a:xfrm>
            <a:off x="971600" y="0"/>
            <a:ext cx="7381067" cy="6858000"/>
          </a:xfrm>
          <a:prstGeom prst="rect">
            <a:avLst/>
          </a:prstGeom>
          <a:noFill/>
        </p:spPr>
      </p:pic>
    </p:spTree>
    <p:extLst>
      <p:ext uri="{BB962C8B-B14F-4D97-AF65-F5344CB8AC3E}">
        <p14:creationId xmlns:p14="http://schemas.microsoft.com/office/powerpoint/2010/main" val="588582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A5DDCACD-EAF3-7144-BAC3-6CAD352499AF}"/>
              </a:ext>
            </a:extLst>
          </p:cNvPr>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a:extLst>
              <a:ext uri="{FF2B5EF4-FFF2-40B4-BE49-F238E27FC236}">
                <a16:creationId xmlns:a16="http://schemas.microsoft.com/office/drawing/2014/main" id="{0FA0A312-A51D-2D40-BF45-138099EF7A2E}"/>
              </a:ext>
            </a:extLst>
          </p:cNvPr>
          <p:cNvSpPr>
            <a:spLocks noGrp="1"/>
          </p:cNvSpPr>
          <p:nvPr>
            <p:ph type="ftr" sz="quarter" idx="11"/>
          </p:nvPr>
        </p:nvSpPr>
        <p:spPr/>
        <p:txBody>
          <a:bodyPr/>
          <a:lstStyle/>
          <a:p>
            <a:r>
              <a:rPr lang="nl-BE"/>
              <a:t>BuBao Centrum Ganspoel</a:t>
            </a:r>
            <a:endParaRPr lang="nl-BE" dirty="0"/>
          </a:p>
        </p:txBody>
      </p:sp>
      <p:sp>
        <p:nvSpPr>
          <p:cNvPr id="5" name="Titel 4">
            <a:extLst>
              <a:ext uri="{FF2B5EF4-FFF2-40B4-BE49-F238E27FC236}">
                <a16:creationId xmlns:a16="http://schemas.microsoft.com/office/drawing/2014/main" id="{0D6A8AA6-B726-784E-BAEB-F2511B3508F0}"/>
              </a:ext>
            </a:extLst>
          </p:cNvPr>
          <p:cNvSpPr>
            <a:spLocks noGrp="1"/>
          </p:cNvSpPr>
          <p:nvPr>
            <p:ph type="title"/>
          </p:nvPr>
        </p:nvSpPr>
        <p:spPr>
          <a:xfrm>
            <a:off x="457200" y="137160"/>
            <a:ext cx="8309610" cy="2091690"/>
          </a:xfrm>
        </p:spPr>
        <p:txBody>
          <a:bodyPr>
            <a:normAutofit fontScale="90000"/>
          </a:bodyPr>
          <a:lstStyle/>
          <a:p>
            <a:r>
              <a:rPr lang="nl-BE" dirty="0" smtClean="0"/>
              <a:t/>
            </a:r>
            <a:br>
              <a:rPr lang="nl-BE" dirty="0" smtClean="0"/>
            </a:br>
            <a:r>
              <a:rPr lang="nl-BE" dirty="0" smtClean="0"/>
              <a:t>        </a:t>
            </a:r>
            <a:br>
              <a:rPr lang="nl-BE" dirty="0" smtClean="0"/>
            </a:br>
            <a:r>
              <a:rPr lang="nl-BE" dirty="0"/>
              <a:t/>
            </a:r>
            <a:br>
              <a:rPr lang="nl-BE" dirty="0"/>
            </a:br>
            <a:r>
              <a:rPr lang="nl-BE" dirty="0" smtClean="0"/>
              <a:t>        6. Gevolgen op ruimtelijk vlak:               overzicht en bewegen </a:t>
            </a:r>
            <a:br>
              <a:rPr lang="nl-BE" dirty="0" smtClean="0"/>
            </a:br>
            <a:r>
              <a:rPr lang="nl-BE" dirty="0"/>
              <a:t/>
            </a:r>
            <a:br>
              <a:rPr lang="nl-BE" dirty="0"/>
            </a:br>
            <a:endParaRPr lang="nl-BE" dirty="0"/>
          </a:p>
        </p:txBody>
      </p:sp>
      <p:pic>
        <p:nvPicPr>
          <p:cNvPr id="10" name="Tijdelijke aanduiding voor afbeelding 9">
            <a:extLst>
              <a:ext uri="{FF2B5EF4-FFF2-40B4-BE49-F238E27FC236}">
                <a16:creationId xmlns:a16="http://schemas.microsoft.com/office/drawing/2014/main" id="{27D7FF55-38B7-2042-A3F5-AF07438103BE}"/>
              </a:ext>
            </a:extLst>
          </p:cNvPr>
          <p:cNvPicPr>
            <a:picLocks noGrp="1" noChangeAspect="1"/>
          </p:cNvPicPr>
          <p:nvPr>
            <p:ph type="pic" idx="17"/>
          </p:nvPr>
        </p:nvPicPr>
        <p:blipFill>
          <a:blip r:embed="rId2">
            <a:extLst>
              <a:ext uri="{28A0092B-C50C-407E-A947-70E740481C1C}">
                <a14:useLocalDpi xmlns:a14="http://schemas.microsoft.com/office/drawing/2010/main" val="0"/>
              </a:ext>
            </a:extLst>
          </a:blip>
          <a:stretch>
            <a:fillRect/>
          </a:stretch>
        </p:blipFill>
        <p:spPr>
          <a:xfrm>
            <a:off x="634184" y="3104178"/>
            <a:ext cx="3721474" cy="2839422"/>
          </a:xfrm>
        </p:spPr>
      </p:pic>
      <p:pic>
        <p:nvPicPr>
          <p:cNvPr id="8" name="Tijdelijke aanduiding voor afbeelding 8" descr="Afbeelding met gras, buiten, lucht, rijden&#10;&#10;Automatisch gegenereerde beschrijving">
            <a:extLst>
              <a:ext uri="{FF2B5EF4-FFF2-40B4-BE49-F238E27FC236}">
                <a16:creationId xmlns:a16="http://schemas.microsoft.com/office/drawing/2014/main" id="{11EE3EE3-DED7-6843-84B1-DBA94F2171BE}"/>
              </a:ext>
            </a:extLst>
          </p:cNvPr>
          <p:cNvPicPr>
            <a:picLocks noGrp="1" noChangeAspect="1"/>
          </p:cNvPicPr>
          <p:nvPr>
            <p:ph type="pic" idx="16"/>
          </p:nvPr>
        </p:nvPicPr>
        <p:blipFill>
          <a:blip r:embed="rId3"/>
          <a:srcRect l="7621" r="7621"/>
          <a:stretch>
            <a:fillRect/>
          </a:stretch>
        </p:blipFill>
        <p:spPr>
          <a:xfrm>
            <a:off x="4788343" y="3104177"/>
            <a:ext cx="3721474" cy="2928098"/>
          </a:xfrm>
        </p:spPr>
      </p:pic>
    </p:spTree>
    <p:extLst>
      <p:ext uri="{BB962C8B-B14F-4D97-AF65-F5344CB8AC3E}">
        <p14:creationId xmlns:p14="http://schemas.microsoft.com/office/powerpoint/2010/main" val="1138113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9DB259-78F0-5F45-B438-315F279B7835}"/>
              </a:ext>
            </a:extLst>
          </p:cNvPr>
          <p:cNvSpPr>
            <a:spLocks noGrp="1"/>
          </p:cNvSpPr>
          <p:nvPr>
            <p:ph type="title"/>
          </p:nvPr>
        </p:nvSpPr>
        <p:spPr>
          <a:xfrm>
            <a:off x="748762" y="365463"/>
            <a:ext cx="3103147" cy="1062037"/>
          </a:xfrm>
        </p:spPr>
        <p:txBody>
          <a:bodyPr>
            <a:normAutofit fontScale="90000"/>
          </a:bodyPr>
          <a:lstStyle/>
          <a:p>
            <a:r>
              <a:rPr lang="nl-BE" dirty="0" smtClean="0"/>
              <a:t>Overzicht en bewegen in de ruimte</a:t>
            </a:r>
            <a:endParaRPr lang="nl-BE" dirty="0"/>
          </a:p>
        </p:txBody>
      </p:sp>
      <p:sp>
        <p:nvSpPr>
          <p:cNvPr id="4" name="Tijdelijke aanduiding voor tekst 3">
            <a:extLst>
              <a:ext uri="{FF2B5EF4-FFF2-40B4-BE49-F238E27FC236}">
                <a16:creationId xmlns:a16="http://schemas.microsoft.com/office/drawing/2014/main" id="{0A9B7BC4-99E1-144E-B05A-08E9F53D9272}"/>
              </a:ext>
            </a:extLst>
          </p:cNvPr>
          <p:cNvSpPr>
            <a:spLocks noGrp="1"/>
          </p:cNvSpPr>
          <p:nvPr>
            <p:ph type="body" sz="half" idx="2"/>
          </p:nvPr>
        </p:nvSpPr>
        <p:spPr>
          <a:xfrm>
            <a:off x="3314700" y="480060"/>
            <a:ext cx="5554980" cy="5840730"/>
          </a:xfrm>
        </p:spPr>
        <p:txBody>
          <a:bodyPr>
            <a:normAutofit fontScale="92500" lnSpcReduction="10000"/>
          </a:bodyPr>
          <a:lstStyle/>
          <a:p>
            <a:pPr marL="342900" lvl="0" indent="-342900">
              <a:buFontTx/>
              <a:buChar char="-"/>
            </a:pPr>
            <a:r>
              <a:rPr lang="nl-BE" dirty="0" smtClean="0"/>
              <a:t>waarnemen </a:t>
            </a:r>
            <a:r>
              <a:rPr lang="nl-BE" dirty="0"/>
              <a:t>van </a:t>
            </a:r>
            <a:r>
              <a:rPr lang="nl-BE" dirty="0" smtClean="0"/>
              <a:t>beweging. </a:t>
            </a:r>
          </a:p>
          <a:p>
            <a:pPr lvl="0"/>
            <a:r>
              <a:rPr lang="nl-BE" dirty="0" smtClean="0"/>
              <a:t>De </a:t>
            </a:r>
            <a:r>
              <a:rPr lang="nl-BE" dirty="0"/>
              <a:t>omgeving waarnemen als je zelf in beweging bent, is vaak moeilijk</a:t>
            </a:r>
            <a:r>
              <a:rPr lang="nl-BE" dirty="0" smtClean="0"/>
              <a:t>. </a:t>
            </a:r>
            <a:r>
              <a:rPr lang="nl-BE" dirty="0"/>
              <a:t> </a:t>
            </a:r>
            <a:r>
              <a:rPr lang="nl-BE" dirty="0" smtClean="0"/>
              <a:t> </a:t>
            </a:r>
            <a:endParaRPr lang="nl-BE" dirty="0"/>
          </a:p>
          <a:p>
            <a:pPr marL="342900" lvl="0" indent="-342900">
              <a:buFontTx/>
              <a:buChar char="-"/>
            </a:pPr>
            <a:r>
              <a:rPr lang="nl-BE" dirty="0" smtClean="0"/>
              <a:t>dieptewaarneming :</a:t>
            </a:r>
          </a:p>
          <a:p>
            <a:pPr lvl="0"/>
            <a:r>
              <a:rPr lang="nl-BE" dirty="0" smtClean="0"/>
              <a:t>belangrijk </a:t>
            </a:r>
            <a:r>
              <a:rPr lang="nl-BE" dirty="0"/>
              <a:t>bij opstapjes, dorpels… </a:t>
            </a:r>
            <a:endParaRPr lang="nl-BE" dirty="0" smtClean="0"/>
          </a:p>
          <a:p>
            <a:pPr lvl="0"/>
            <a:r>
              <a:rPr lang="nl-BE" dirty="0" smtClean="0"/>
              <a:t>Turnen</a:t>
            </a:r>
            <a:r>
              <a:rPr lang="nl-BE" dirty="0"/>
              <a:t>, speeltuin, speelplaats, kunnen plaatsen of activiteiten zijn die onze aandacht vragen. Lukt dat , hoe kunnen we dit aanpassen? </a:t>
            </a:r>
          </a:p>
          <a:p>
            <a:r>
              <a:rPr lang="nl-BE" dirty="0"/>
              <a:t> </a:t>
            </a:r>
          </a:p>
          <a:p>
            <a:pPr lvl="0"/>
            <a:r>
              <a:rPr lang="nl-BE" dirty="0" smtClean="0"/>
              <a:t>- Oriëntatie </a:t>
            </a:r>
            <a:r>
              <a:rPr lang="nl-BE" dirty="0"/>
              <a:t>en mobiliteit : je weg vinden: routes herkennen en onthouden en dit kunnen toepassen</a:t>
            </a:r>
          </a:p>
          <a:p>
            <a:r>
              <a:rPr lang="nl-BE" dirty="0"/>
              <a:t> </a:t>
            </a:r>
          </a:p>
          <a:p>
            <a:pPr lvl="0"/>
            <a:r>
              <a:rPr lang="nl-BE" dirty="0" smtClean="0"/>
              <a:t>- ruimtelijk </a:t>
            </a:r>
            <a:r>
              <a:rPr lang="nl-BE" dirty="0"/>
              <a:t>inzicht en handelen </a:t>
            </a:r>
          </a:p>
          <a:p>
            <a:r>
              <a:rPr lang="nl-BE" dirty="0" smtClean="0"/>
              <a:t>Bouwen</a:t>
            </a:r>
            <a:r>
              <a:rPr lang="nl-BE" dirty="0"/>
              <a:t>, puzzelen, tekenen, roteren, schrijven, </a:t>
            </a:r>
            <a:r>
              <a:rPr lang="nl-BE" dirty="0" smtClean="0"/>
              <a:t>…</a:t>
            </a:r>
            <a:endParaRPr lang="nl-BE" dirty="0"/>
          </a:p>
          <a:p>
            <a:r>
              <a:rPr lang="nl-BE" dirty="0"/>
              <a:t> </a:t>
            </a:r>
          </a:p>
          <a:p>
            <a:pPr lvl="0"/>
            <a:r>
              <a:rPr lang="nl-BE" dirty="0" smtClean="0"/>
              <a:t>- </a:t>
            </a:r>
            <a:r>
              <a:rPr lang="nl-BE" dirty="0" err="1" smtClean="0"/>
              <a:t>visuo</a:t>
            </a:r>
            <a:r>
              <a:rPr lang="nl-BE" dirty="0" smtClean="0"/>
              <a:t> </a:t>
            </a:r>
            <a:r>
              <a:rPr lang="nl-BE" dirty="0"/>
              <a:t>motorische </a:t>
            </a:r>
            <a:r>
              <a:rPr lang="nl-BE" dirty="0" smtClean="0"/>
              <a:t>integratie , fietsen, rennen, knippen</a:t>
            </a:r>
            <a:endParaRPr lang="nl-BE" dirty="0"/>
          </a:p>
          <a:p>
            <a:endParaRPr lang="nl-BE" dirty="0"/>
          </a:p>
        </p:txBody>
      </p:sp>
      <p:sp>
        <p:nvSpPr>
          <p:cNvPr id="5" name="Tijdelijke aanduiding voor datum 4">
            <a:extLst>
              <a:ext uri="{FF2B5EF4-FFF2-40B4-BE49-F238E27FC236}">
                <a16:creationId xmlns:a16="http://schemas.microsoft.com/office/drawing/2014/main" id="{62B29D6F-5318-4444-B3BC-C9D457DEC4D1}"/>
              </a:ext>
            </a:extLst>
          </p:cNvPr>
          <p:cNvSpPr>
            <a:spLocks noGrp="1"/>
          </p:cNvSpPr>
          <p:nvPr>
            <p:ph type="dt" sz="half" idx="10"/>
          </p:nvPr>
        </p:nvSpPr>
        <p:spPr/>
        <p:txBody>
          <a:bodyPr/>
          <a:lstStyle/>
          <a:p>
            <a:fld id="{DC548EF1-853E-A44F-96C4-667432BEE036}" type="datetime1">
              <a:rPr lang="nl-BE" smtClean="0"/>
              <a:pPr/>
              <a:t>18/10/2022</a:t>
            </a:fld>
            <a:endParaRPr lang="nl-BE" dirty="0"/>
          </a:p>
        </p:txBody>
      </p:sp>
      <p:sp>
        <p:nvSpPr>
          <p:cNvPr id="6" name="Tijdelijke aanduiding voor voettekst 5">
            <a:extLst>
              <a:ext uri="{FF2B5EF4-FFF2-40B4-BE49-F238E27FC236}">
                <a16:creationId xmlns:a16="http://schemas.microsoft.com/office/drawing/2014/main" id="{0FFDE016-BE70-3140-ACE2-87C219BBF8F1}"/>
              </a:ext>
            </a:extLst>
          </p:cNvPr>
          <p:cNvSpPr>
            <a:spLocks noGrp="1"/>
          </p:cNvSpPr>
          <p:nvPr>
            <p:ph type="ftr" sz="quarter" idx="11"/>
          </p:nvPr>
        </p:nvSpPr>
        <p:spPr/>
        <p:txBody>
          <a:bodyPr/>
          <a:lstStyle/>
          <a:p>
            <a:r>
              <a:rPr lang="nl-BE"/>
              <a:t>BuBao Centrum Ganspoel</a:t>
            </a:r>
            <a:endParaRPr lang="nl-BE" dirty="0"/>
          </a:p>
        </p:txBody>
      </p:sp>
      <p:pic>
        <p:nvPicPr>
          <p:cNvPr id="12" name="Tijdelijke aanduiding voor afbeelding 11" descr="Afbeelding met persoon, fiets&#10;&#10;Automatisch gegenereerde beschrijving">
            <a:extLst>
              <a:ext uri="{FF2B5EF4-FFF2-40B4-BE49-F238E27FC236}">
                <a16:creationId xmlns:a16="http://schemas.microsoft.com/office/drawing/2014/main" id="{044030CC-595E-E840-93EF-383C6E1FBF53}"/>
              </a:ext>
            </a:extLst>
          </p:cNvPr>
          <p:cNvPicPr>
            <a:picLocks noGrp="1" noChangeAspect="1"/>
          </p:cNvPicPr>
          <p:nvPr>
            <p:ph type="pic" idx="12"/>
          </p:nvPr>
        </p:nvPicPr>
        <p:blipFill>
          <a:blip r:embed="rId2"/>
          <a:srcRect l="21949" r="21949"/>
          <a:stretch>
            <a:fillRect/>
          </a:stretch>
        </p:blipFill>
        <p:spPr>
          <a:xfrm>
            <a:off x="628650" y="3017520"/>
            <a:ext cx="2402124" cy="2851468"/>
          </a:xfrm>
        </p:spPr>
      </p:pic>
    </p:spTree>
    <p:extLst>
      <p:ext uri="{BB962C8B-B14F-4D97-AF65-F5344CB8AC3E}">
        <p14:creationId xmlns:p14="http://schemas.microsoft.com/office/powerpoint/2010/main" val="4190684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Sociaal emotioneel</a:t>
            </a:r>
            <a:endParaRPr lang="nl-BE"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a:xfrm>
            <a:off x="640080" y="1549485"/>
            <a:ext cx="7886700" cy="4759875"/>
          </a:xfrm>
        </p:spPr>
        <p:txBody>
          <a:bodyPr>
            <a:normAutofit/>
          </a:bodyPr>
          <a:lstStyle/>
          <a:p>
            <a:pPr marL="0" indent="0">
              <a:buNone/>
            </a:pPr>
            <a:r>
              <a:rPr lang="nl-NL" dirty="0" smtClean="0"/>
              <a:t>We hechten belang aan de sociaal emotionele ontwikkeling van kinderen en staan stil bij wat het anders zijn betekent.</a:t>
            </a:r>
          </a:p>
          <a:p>
            <a:pPr marL="0" indent="0">
              <a:buNone/>
            </a:pPr>
            <a:endParaRPr lang="nl-NL" dirty="0"/>
          </a:p>
          <a:p>
            <a:pPr marL="0" indent="0">
              <a:buNone/>
            </a:pPr>
            <a:r>
              <a:rPr lang="nl-NL" dirty="0" smtClean="0"/>
              <a:t>Wat heb ik, wat zijn mijn zwaktes en sterktes, zelfbeeld en zelfontplooiing, wat wil ik aan anderen vertellen…</a:t>
            </a:r>
          </a:p>
          <a:p>
            <a:pPr marL="0" indent="0">
              <a:buNone/>
            </a:pPr>
            <a:endParaRPr lang="nl-NL" dirty="0"/>
          </a:p>
          <a:p>
            <a:pPr marL="0" indent="0">
              <a:buNone/>
            </a:pPr>
            <a:r>
              <a:rPr lang="nl-NL" dirty="0" smtClean="0"/>
              <a:t>Omgeving sensibiliseren, inlichten van klasgenootjes en leerkrachten, spreekbeurten…</a:t>
            </a:r>
            <a:endParaRPr lang="nl-BE" dirty="0"/>
          </a:p>
        </p:txBody>
      </p:sp>
    </p:spTree>
    <p:extLst>
      <p:ext uri="{BB962C8B-B14F-4D97-AF65-F5344CB8AC3E}">
        <p14:creationId xmlns:p14="http://schemas.microsoft.com/office/powerpoint/2010/main" val="1606063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      filmpje CVI (</a:t>
            </a:r>
            <a:r>
              <a:rPr lang="nl-NL" dirty="0" err="1" smtClean="0"/>
              <a:t>docu</a:t>
            </a:r>
            <a:r>
              <a:rPr lang="nl-NL" dirty="0" smtClean="0"/>
              <a:t> Nederland)</a:t>
            </a:r>
            <a:endParaRPr lang="nl-BE"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p:txBody>
          <a:bodyPr/>
          <a:lstStyle/>
          <a:p>
            <a:endParaRPr lang="nl-BE"/>
          </a:p>
        </p:txBody>
      </p:sp>
      <p:pic>
        <p:nvPicPr>
          <p:cNvPr id="6" name="Nederlands filmpje C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86050" y="2389505"/>
            <a:ext cx="2925763" cy="2193925"/>
          </a:xfrm>
          <a:prstGeom prst="rect">
            <a:avLst/>
          </a:prstGeom>
        </p:spPr>
      </p:pic>
    </p:spTree>
    <p:extLst>
      <p:ext uri="{BB962C8B-B14F-4D97-AF65-F5344CB8AC3E}">
        <p14:creationId xmlns:p14="http://schemas.microsoft.com/office/powerpoint/2010/main" val="3479132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9"/>
          <p:cNvSpPr txBox="1">
            <a:spLocks noGrp="1"/>
          </p:cNvSpPr>
          <p:nvPr>
            <p:ph type="ctrTitle"/>
          </p:nvPr>
        </p:nvSpPr>
        <p:spPr>
          <a:xfrm>
            <a:off x="402020" y="4519599"/>
            <a:ext cx="4832100" cy="165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000"/>
              <a:buFont typeface="Quicksand"/>
              <a:buNone/>
            </a:pPr>
            <a:r>
              <a:rPr lang="nl-BE"/>
              <a:t>Zijn er vragen?</a:t>
            </a:r>
            <a:endParaRPr/>
          </a:p>
        </p:txBody>
      </p:sp>
      <p:pic>
        <p:nvPicPr>
          <p:cNvPr id="580" name="Google Shape;580;p79"/>
          <p:cNvPicPr preferRelativeResize="0">
            <a:picLocks noGrp="1"/>
          </p:cNvPicPr>
          <p:nvPr>
            <p:ph type="pic" idx="2"/>
          </p:nvPr>
        </p:nvPicPr>
        <p:blipFill rotWithShape="1">
          <a:blip r:embed="rId3">
            <a:alphaModFix/>
          </a:blip>
          <a:srcRect l="6881" r="6881"/>
          <a:stretch/>
        </p:blipFill>
        <p:spPr>
          <a:xfrm>
            <a:off x="5331759" y="716330"/>
            <a:ext cx="3126441" cy="5439336"/>
          </a:xfrm>
          <a:prstGeom prst="rect">
            <a:avLst/>
          </a:prstGeom>
          <a:noFill/>
          <a:ln>
            <a:noFill/>
          </a:ln>
        </p:spPr>
      </p:pic>
    </p:spTree>
    <p:extLst>
      <p:ext uri="{BB962C8B-B14F-4D97-AF65-F5344CB8AC3E}">
        <p14:creationId xmlns:p14="http://schemas.microsoft.com/office/powerpoint/2010/main" val="481139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4D997-B098-A548-B55E-56CF9F71F9C3}"/>
              </a:ext>
            </a:extLst>
          </p:cNvPr>
          <p:cNvSpPr>
            <a:spLocks noGrp="1"/>
          </p:cNvSpPr>
          <p:nvPr>
            <p:ph type="title"/>
          </p:nvPr>
        </p:nvSpPr>
        <p:spPr/>
        <p:txBody>
          <a:bodyPr/>
          <a:lstStyle/>
          <a:p>
            <a:r>
              <a:rPr lang="nl-NL" dirty="0" smtClean="0"/>
              <a:t>1. Definitie CVI</a:t>
            </a:r>
            <a:endParaRPr lang="nl-BE" dirty="0"/>
          </a:p>
        </p:txBody>
      </p:sp>
      <p:sp>
        <p:nvSpPr>
          <p:cNvPr id="3" name="Tijdelijke aanduiding voor datum 2">
            <a:extLst>
              <a:ext uri="{FF2B5EF4-FFF2-40B4-BE49-F238E27FC236}">
                <a16:creationId xmlns:a16="http://schemas.microsoft.com/office/drawing/2014/main" id="{8B6A56DE-E86A-B246-9A3A-6F13C40F045D}"/>
              </a:ext>
            </a:extLst>
          </p:cNvPr>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a:extLst>
              <a:ext uri="{FF2B5EF4-FFF2-40B4-BE49-F238E27FC236}">
                <a16:creationId xmlns:a16="http://schemas.microsoft.com/office/drawing/2014/main" id="{41C62B02-5EFD-5843-9002-D400B8BCE3C2}"/>
              </a:ext>
            </a:extLst>
          </p:cNvPr>
          <p:cNvSpPr>
            <a:spLocks noGrp="1"/>
          </p:cNvSpPr>
          <p:nvPr>
            <p:ph type="ftr" sz="quarter" idx="11"/>
          </p:nvPr>
        </p:nvSpPr>
        <p:spPr/>
        <p:txBody>
          <a:bodyPr/>
          <a:lstStyle/>
          <a:p>
            <a:r>
              <a:rPr lang="nl-BE"/>
              <a:t>BuBao Centrum Ganspoel</a:t>
            </a:r>
            <a:endParaRPr lang="nl-BE" dirty="0"/>
          </a:p>
        </p:txBody>
      </p:sp>
      <p:sp>
        <p:nvSpPr>
          <p:cNvPr id="5" name="Tijdelijke aanduiding voor tekst 4">
            <a:extLst>
              <a:ext uri="{FF2B5EF4-FFF2-40B4-BE49-F238E27FC236}">
                <a16:creationId xmlns:a16="http://schemas.microsoft.com/office/drawing/2014/main" id="{3D7BE9BF-BBC4-C442-BB6A-CD8B97D5DA12}"/>
              </a:ext>
            </a:extLst>
          </p:cNvPr>
          <p:cNvSpPr>
            <a:spLocks noGrp="1"/>
          </p:cNvSpPr>
          <p:nvPr>
            <p:ph type="body" sz="quarter" idx="12"/>
          </p:nvPr>
        </p:nvSpPr>
        <p:spPr>
          <a:xfrm>
            <a:off x="628650" y="1645920"/>
            <a:ext cx="7886700" cy="4008755"/>
          </a:xfrm>
        </p:spPr>
        <p:txBody>
          <a:bodyPr>
            <a:normAutofit fontScale="92500" lnSpcReduction="20000"/>
          </a:bodyPr>
          <a:lstStyle/>
          <a:p>
            <a:pPr marL="0" indent="0">
              <a:buNone/>
            </a:pPr>
            <a:endParaRPr lang="nl-NL" dirty="0" smtClean="0"/>
          </a:p>
          <a:p>
            <a:pPr marL="0" indent="0">
              <a:buNone/>
            </a:pPr>
            <a:r>
              <a:rPr lang="nl-NL" dirty="0" smtClean="0"/>
              <a:t>Door </a:t>
            </a:r>
            <a:r>
              <a:rPr lang="nl-NL" dirty="0"/>
              <a:t>de ‘Vlaamse Werkgroep CVI’ wordt </a:t>
            </a:r>
            <a:r>
              <a:rPr lang="nl-BE" dirty="0"/>
              <a:t>CVI gedefinieerd als: </a:t>
            </a:r>
            <a:endParaRPr lang="nl-BE" dirty="0" smtClean="0"/>
          </a:p>
          <a:p>
            <a:pPr marL="0" indent="0">
              <a:buNone/>
            </a:pPr>
            <a:endParaRPr lang="nl-BE" dirty="0"/>
          </a:p>
          <a:p>
            <a:pPr marL="0" indent="0">
              <a:buNone/>
            </a:pPr>
            <a:r>
              <a:rPr lang="nl-BE" i="1" dirty="0"/>
              <a:t>“beperkingen in het visueel functioneren die niet volledig kunnen verklaard worden door het niet goed functioneren van het oog. Meestal vinden we in de voorgeschiedenis van het kind één of ander (neurologisch</a:t>
            </a:r>
            <a:r>
              <a:rPr lang="nl-BE" i="1" baseline="30000" dirty="0">
                <a:sym typeface="Symbol" panose="05050102010706020507" pitchFamily="18" charset="2"/>
                <a:hlinkClick r:id="rId2" action="ppaction://hlinkfile"/>
              </a:rPr>
              <a:t></a:t>
            </a:r>
            <a:r>
              <a:rPr lang="nl-BE" i="1" dirty="0"/>
              <a:t>) probleem terug. Beeldvorming van de hersenen kan een hulpmiddel zijn en is nuttig om een zicht te krijgen op de onderliggende oorzaak. CVI is een niet-statische aandoening waarvan de diagnostiek alleen multidisciplinair kan gebeuren.”</a:t>
            </a:r>
            <a:r>
              <a:rPr lang="nl-BE" dirty="0"/>
              <a:t> </a:t>
            </a:r>
          </a:p>
          <a:p>
            <a:pPr marL="0" indent="0">
              <a:buNone/>
            </a:pPr>
            <a:endParaRPr lang="nl-BE" dirty="0"/>
          </a:p>
          <a:p>
            <a:pPr marL="0" indent="0">
              <a:buNone/>
            </a:pPr>
            <a:endParaRPr lang="nl-BE" dirty="0"/>
          </a:p>
        </p:txBody>
      </p:sp>
    </p:spTree>
    <p:extLst>
      <p:ext uri="{BB962C8B-B14F-4D97-AF65-F5344CB8AC3E}">
        <p14:creationId xmlns:p14="http://schemas.microsoft.com/office/powerpoint/2010/main" val="3476205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2. Oorzaken CVI</a:t>
            </a:r>
            <a:endParaRPr lang="nl-BE"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p:txBody>
          <a:bodyPr/>
          <a:lstStyle/>
          <a:p>
            <a:pPr marL="0" indent="0">
              <a:buNone/>
            </a:pPr>
            <a:r>
              <a:rPr lang="nl-NL" dirty="0" smtClean="0"/>
              <a:t>Hersenbeschadiging</a:t>
            </a:r>
          </a:p>
          <a:p>
            <a:pPr marL="0" indent="0">
              <a:buNone/>
            </a:pPr>
            <a:endParaRPr lang="nl-NL" dirty="0" smtClean="0"/>
          </a:p>
          <a:p>
            <a:pPr marL="0" indent="0">
              <a:buNone/>
            </a:pPr>
            <a:r>
              <a:rPr lang="nl-NL" dirty="0"/>
              <a:t>Aangeboren afwijkingen </a:t>
            </a:r>
          </a:p>
          <a:p>
            <a:pPr lvl="1"/>
            <a:r>
              <a:rPr lang="nl-NL" dirty="0"/>
              <a:t>Neurodegeneratieve aandoeningen bv stofwisselingsziekte</a:t>
            </a:r>
          </a:p>
          <a:p>
            <a:pPr lvl="1"/>
            <a:r>
              <a:rPr lang="nl-NL" dirty="0"/>
              <a:t>Erfelijke afwijkingen bv </a:t>
            </a:r>
            <a:r>
              <a:rPr lang="nl-NL" dirty="0" smtClean="0"/>
              <a:t>syndroom</a:t>
            </a:r>
            <a:endParaRPr lang="nl-NL" dirty="0"/>
          </a:p>
          <a:p>
            <a:pPr marL="0" indent="0">
              <a:buNone/>
            </a:pPr>
            <a:endParaRPr lang="nl-NL" dirty="0"/>
          </a:p>
          <a:p>
            <a:pPr marL="0" indent="0">
              <a:buNone/>
            </a:pPr>
            <a:r>
              <a:rPr lang="nl-NL" dirty="0" smtClean="0"/>
              <a:t>Verworven </a:t>
            </a:r>
            <a:r>
              <a:rPr lang="nl-NL" dirty="0"/>
              <a:t>aandoeningen</a:t>
            </a:r>
          </a:p>
          <a:p>
            <a:pPr marL="0" indent="0">
              <a:buNone/>
            </a:pPr>
            <a:endParaRPr lang="nl-NL" dirty="0" smtClean="0"/>
          </a:p>
          <a:p>
            <a:pPr lvl="1"/>
            <a:endParaRPr lang="nl-NL" dirty="0"/>
          </a:p>
          <a:p>
            <a:pPr lvl="1"/>
            <a:endParaRPr lang="nl-BE" dirty="0" smtClean="0"/>
          </a:p>
        </p:txBody>
      </p:sp>
    </p:spTree>
    <p:extLst>
      <p:ext uri="{BB962C8B-B14F-4D97-AF65-F5344CB8AC3E}">
        <p14:creationId xmlns:p14="http://schemas.microsoft.com/office/powerpoint/2010/main" val="1373162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3. Problemen die vaak samen voorkomen met CVI</a:t>
            </a:r>
            <a:endParaRPr lang="nl-BE"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p:txBody>
          <a:bodyPr/>
          <a:lstStyle/>
          <a:p>
            <a:r>
              <a:rPr lang="nl-NL" dirty="0" smtClean="0"/>
              <a:t>Motorische handicap</a:t>
            </a:r>
          </a:p>
          <a:p>
            <a:r>
              <a:rPr lang="nl-NL" dirty="0" smtClean="0"/>
              <a:t>Mentale handicap</a:t>
            </a:r>
          </a:p>
          <a:p>
            <a:r>
              <a:rPr lang="nl-NL" dirty="0" smtClean="0"/>
              <a:t>Epilepsie</a:t>
            </a:r>
          </a:p>
          <a:p>
            <a:r>
              <a:rPr lang="nl-NL" dirty="0" smtClean="0"/>
              <a:t>ASS</a:t>
            </a:r>
          </a:p>
          <a:p>
            <a:r>
              <a:rPr lang="nl-NL" dirty="0" smtClean="0"/>
              <a:t>ADHD</a:t>
            </a:r>
          </a:p>
          <a:p>
            <a:pPr marL="0" indent="0">
              <a:buNone/>
            </a:pPr>
            <a:endParaRPr lang="nl-BE" dirty="0"/>
          </a:p>
        </p:txBody>
      </p:sp>
    </p:spTree>
    <p:extLst>
      <p:ext uri="{BB962C8B-B14F-4D97-AF65-F5344CB8AC3E}">
        <p14:creationId xmlns:p14="http://schemas.microsoft.com/office/powerpoint/2010/main" val="2849042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    CVI onderzoek</a:t>
            </a:r>
            <a:endParaRPr lang="nl-BE"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p:txBody>
          <a:bodyPr/>
          <a:lstStyle/>
          <a:p>
            <a:pPr marL="0" indent="0">
              <a:buNone/>
            </a:pPr>
            <a:r>
              <a:rPr lang="nl-NL" dirty="0" smtClean="0"/>
              <a:t>Altijd </a:t>
            </a:r>
            <a:r>
              <a:rPr lang="nl-NL" dirty="0" err="1" smtClean="0"/>
              <a:t>multidisceplenair</a:t>
            </a:r>
            <a:endParaRPr lang="nl-NL" dirty="0" smtClean="0"/>
          </a:p>
          <a:p>
            <a:pPr marL="0" indent="0">
              <a:buNone/>
            </a:pPr>
            <a:endParaRPr lang="nl-NL" dirty="0" smtClean="0"/>
          </a:p>
          <a:p>
            <a:r>
              <a:rPr lang="nl-NL" dirty="0" smtClean="0"/>
              <a:t>Oogarts</a:t>
            </a:r>
          </a:p>
          <a:p>
            <a:r>
              <a:rPr lang="nl-NL" dirty="0" smtClean="0"/>
              <a:t>Neuroloog</a:t>
            </a:r>
          </a:p>
          <a:p>
            <a:r>
              <a:rPr lang="nl-NL" dirty="0" smtClean="0"/>
              <a:t>Observaties thuis, in de klas (indien mogelijk) </a:t>
            </a:r>
          </a:p>
          <a:p>
            <a:r>
              <a:rPr lang="nl-NL" dirty="0" smtClean="0"/>
              <a:t>CVI </a:t>
            </a:r>
            <a:r>
              <a:rPr lang="nl-NL" dirty="0" err="1" smtClean="0"/>
              <a:t>testing</a:t>
            </a:r>
            <a:r>
              <a:rPr lang="nl-NL" dirty="0" smtClean="0"/>
              <a:t> in gespecialiseerde centra bv COS Leuven (onderdeel CVI kliniek) , UZA revalidatie, …</a:t>
            </a:r>
            <a:endParaRPr lang="nl-BE" dirty="0"/>
          </a:p>
        </p:txBody>
      </p:sp>
    </p:spTree>
    <p:extLst>
      <p:ext uri="{BB962C8B-B14F-4D97-AF65-F5344CB8AC3E}">
        <p14:creationId xmlns:p14="http://schemas.microsoft.com/office/powerpoint/2010/main" val="309216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88B77-B582-2343-8490-31249BC004E4}"/>
              </a:ext>
            </a:extLst>
          </p:cNvPr>
          <p:cNvSpPr>
            <a:spLocks noGrp="1"/>
          </p:cNvSpPr>
          <p:nvPr>
            <p:ph type="title"/>
          </p:nvPr>
        </p:nvSpPr>
        <p:spPr/>
        <p:txBody>
          <a:bodyPr/>
          <a:lstStyle/>
          <a:p>
            <a:r>
              <a:rPr lang="nl-NL" dirty="0" smtClean="0"/>
              <a:t>4. Visueel systeem = ogen + hersenen</a:t>
            </a:r>
            <a:endParaRPr lang="nl-BE" dirty="0"/>
          </a:p>
        </p:txBody>
      </p:sp>
      <p:sp>
        <p:nvSpPr>
          <p:cNvPr id="3" name="Tijdelijke aanduiding voor datum 2">
            <a:extLst>
              <a:ext uri="{FF2B5EF4-FFF2-40B4-BE49-F238E27FC236}">
                <a16:creationId xmlns:a16="http://schemas.microsoft.com/office/drawing/2014/main" id="{9F9E263C-AB15-2045-86FC-805AA029C07A}"/>
              </a:ext>
            </a:extLst>
          </p:cNvPr>
          <p:cNvSpPr>
            <a:spLocks noGrp="1"/>
          </p:cNvSpPr>
          <p:nvPr>
            <p:ph type="dt" sz="half" idx="10"/>
          </p:nvPr>
        </p:nvSpPr>
        <p:spPr/>
        <p:txBody>
          <a:bodyPr/>
          <a:lstStyle/>
          <a:p>
            <a:fld id="{DC548EF1-853E-A44F-96C4-667432BEE036}" type="datetime1">
              <a:rPr lang="nl-BE" smtClean="0"/>
              <a:pPr/>
              <a:t>18/10/2022</a:t>
            </a:fld>
            <a:endParaRPr lang="nl-BE" dirty="0"/>
          </a:p>
        </p:txBody>
      </p:sp>
      <p:sp>
        <p:nvSpPr>
          <p:cNvPr id="5" name="Tijdelijke aanduiding voor voettekst 4">
            <a:extLst>
              <a:ext uri="{FF2B5EF4-FFF2-40B4-BE49-F238E27FC236}">
                <a16:creationId xmlns:a16="http://schemas.microsoft.com/office/drawing/2014/main" id="{AD29EDCE-C57D-7B40-8AA0-8C6668A92508}"/>
              </a:ext>
            </a:extLst>
          </p:cNvPr>
          <p:cNvSpPr>
            <a:spLocks noGrp="1"/>
          </p:cNvSpPr>
          <p:nvPr>
            <p:ph type="ftr" sz="quarter" idx="11"/>
          </p:nvPr>
        </p:nvSpPr>
        <p:spPr/>
        <p:txBody>
          <a:bodyPr/>
          <a:lstStyle/>
          <a:p>
            <a:r>
              <a:rPr lang="nl-BE"/>
              <a:t>BuBao Centrum Ganspoel</a:t>
            </a:r>
            <a:endParaRPr lang="nl-BE" dirty="0"/>
          </a:p>
        </p:txBody>
      </p:sp>
      <p:sp>
        <p:nvSpPr>
          <p:cNvPr id="6" name="Tijdelijke aanduiding voor tekst 5">
            <a:extLst>
              <a:ext uri="{FF2B5EF4-FFF2-40B4-BE49-F238E27FC236}">
                <a16:creationId xmlns:a16="http://schemas.microsoft.com/office/drawing/2014/main" id="{B260216B-E5F0-B047-9B70-B7F74A0B9448}"/>
              </a:ext>
            </a:extLst>
          </p:cNvPr>
          <p:cNvSpPr>
            <a:spLocks noGrp="1"/>
          </p:cNvSpPr>
          <p:nvPr>
            <p:ph type="body" sz="quarter" idx="13"/>
          </p:nvPr>
        </p:nvSpPr>
        <p:spPr>
          <a:xfrm>
            <a:off x="628651" y="1943100"/>
            <a:ext cx="2903220" cy="3040379"/>
          </a:xfrm>
        </p:spPr>
        <p:txBody>
          <a:bodyPr/>
          <a:lstStyle/>
          <a:p>
            <a:pPr marL="0" indent="0">
              <a:buNone/>
            </a:pPr>
            <a:r>
              <a:rPr lang="nl-NL" dirty="0" smtClean="0"/>
              <a:t>Om CVI goed te begrijpen, moeten we stilstaan bij de taak van de hersenen bij het verwerken van visuele informatie</a:t>
            </a:r>
            <a:endParaRPr lang="nl-BE" dirty="0"/>
          </a:p>
        </p:txBody>
      </p:sp>
      <p:pic>
        <p:nvPicPr>
          <p:cNvPr id="10" name="Afbeelding 9"/>
          <p:cNvPicPr/>
          <p:nvPr/>
        </p:nvPicPr>
        <p:blipFill>
          <a:blip r:embed="rId2">
            <a:extLst>
              <a:ext uri="{28A0092B-C50C-407E-A947-70E740481C1C}">
                <a14:useLocalDpi xmlns:a14="http://schemas.microsoft.com/office/drawing/2010/main" val="0"/>
              </a:ext>
            </a:extLst>
          </a:blip>
          <a:srcRect/>
          <a:stretch>
            <a:fillRect/>
          </a:stretch>
        </p:blipFill>
        <p:spPr bwMode="auto">
          <a:xfrm>
            <a:off x="3897630" y="1549485"/>
            <a:ext cx="5143500" cy="4131225"/>
          </a:xfrm>
          <a:prstGeom prst="rect">
            <a:avLst/>
          </a:prstGeom>
          <a:noFill/>
          <a:ln>
            <a:noFill/>
          </a:ln>
        </p:spPr>
      </p:pic>
    </p:spTree>
    <p:extLst>
      <p:ext uri="{BB962C8B-B14F-4D97-AF65-F5344CB8AC3E}">
        <p14:creationId xmlns:p14="http://schemas.microsoft.com/office/powerpoint/2010/main" val="3337567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4.Visueel systeem</a:t>
            </a:r>
            <a:br>
              <a:rPr lang="nl-NL" dirty="0" smtClean="0"/>
            </a:br>
            <a:r>
              <a:rPr lang="nl-NL" sz="3200" dirty="0" smtClean="0"/>
              <a:t>4.1 De thalamus </a:t>
            </a:r>
            <a:endParaRPr lang="nl-BE" sz="3200"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a:xfrm>
            <a:off x="628650" y="1828800"/>
            <a:ext cx="8103870" cy="3954780"/>
          </a:xfrm>
        </p:spPr>
        <p:txBody>
          <a:bodyPr/>
          <a:lstStyle/>
          <a:p>
            <a:endParaRPr lang="nl-BE" dirty="0"/>
          </a:p>
        </p:txBody>
      </p:sp>
      <p:pic>
        <p:nvPicPr>
          <p:cNvPr id="6" name="Afbeelding 5"/>
          <p:cNvPicPr/>
          <p:nvPr/>
        </p:nvPicPr>
        <p:blipFill>
          <a:blip r:embed="rId2">
            <a:grayscl/>
            <a:extLst>
              <a:ext uri="{28A0092B-C50C-407E-A947-70E740481C1C}">
                <a14:useLocalDpi xmlns:a14="http://schemas.microsoft.com/office/drawing/2010/main" val="0"/>
              </a:ext>
            </a:extLst>
          </a:blip>
          <a:srcRect/>
          <a:stretch>
            <a:fillRect/>
          </a:stretch>
        </p:blipFill>
        <p:spPr bwMode="auto">
          <a:xfrm>
            <a:off x="525780" y="1828800"/>
            <a:ext cx="3440430" cy="3268980"/>
          </a:xfrm>
          <a:prstGeom prst="rect">
            <a:avLst/>
          </a:prstGeom>
          <a:noFill/>
          <a:ln>
            <a:noFill/>
          </a:ln>
        </p:spPr>
      </p:pic>
      <p:pic>
        <p:nvPicPr>
          <p:cNvPr id="7" name="Tijdelijke aanduiding voor inhoud 5"/>
          <p:cNvPicPr/>
          <p:nvPr/>
        </p:nvPicPr>
        <p:blipFill>
          <a:blip r:embed="rId3">
            <a:extLst>
              <a:ext uri="{28A0092B-C50C-407E-A947-70E740481C1C}">
                <a14:useLocalDpi xmlns:a14="http://schemas.microsoft.com/office/drawing/2010/main" val="0"/>
              </a:ext>
            </a:extLst>
          </a:blip>
          <a:srcRect/>
          <a:stretch>
            <a:fillRect/>
          </a:stretch>
        </p:blipFill>
        <p:spPr>
          <a:xfrm>
            <a:off x="4069080" y="1920240"/>
            <a:ext cx="4572000" cy="2926080"/>
          </a:xfrm>
          <a:prstGeom prst="rect">
            <a:avLst/>
          </a:prstGeom>
          <a:ln w="28575">
            <a:solidFill>
              <a:schemeClr val="accent6">
                <a:lumMod val="75000"/>
              </a:schemeClr>
            </a:solidFill>
            <a:miter lim="800000"/>
            <a:headEnd/>
            <a:tailEnd/>
          </a:ln>
        </p:spPr>
      </p:pic>
    </p:spTree>
    <p:extLst>
      <p:ext uri="{BB962C8B-B14F-4D97-AF65-F5344CB8AC3E}">
        <p14:creationId xmlns:p14="http://schemas.microsoft.com/office/powerpoint/2010/main" val="426921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Filmpje visuele aandacht</a:t>
            </a:r>
            <a:endParaRPr lang="nl-BE" sz="3200" dirty="0"/>
          </a:p>
        </p:txBody>
      </p:sp>
      <p:sp>
        <p:nvSpPr>
          <p:cNvPr id="3" name="Tijdelijke aanduiding voor datum 2"/>
          <p:cNvSpPr>
            <a:spLocks noGrp="1"/>
          </p:cNvSpPr>
          <p:nvPr>
            <p:ph type="dt" sz="half" idx="10"/>
          </p:nvPr>
        </p:nvSpPr>
        <p:spPr/>
        <p:txBody>
          <a:bodyPr/>
          <a:lstStyle/>
          <a:p>
            <a:fld id="{DC548EF1-853E-A44F-96C4-667432BEE036}" type="datetime1">
              <a:rPr lang="nl-BE" smtClean="0"/>
              <a:pPr/>
              <a:t>18/10/2022</a:t>
            </a:fld>
            <a:endParaRPr lang="nl-BE" dirty="0"/>
          </a:p>
        </p:txBody>
      </p:sp>
      <p:sp>
        <p:nvSpPr>
          <p:cNvPr id="4" name="Tijdelijke aanduiding voor voettekst 3"/>
          <p:cNvSpPr>
            <a:spLocks noGrp="1"/>
          </p:cNvSpPr>
          <p:nvPr>
            <p:ph type="ftr" sz="quarter" idx="11"/>
          </p:nvPr>
        </p:nvSpPr>
        <p:spPr/>
        <p:txBody>
          <a:bodyPr/>
          <a:lstStyle/>
          <a:p>
            <a:r>
              <a:rPr lang="nl-BE" smtClean="0"/>
              <a:t>BuBao Centrum Ganspoel</a:t>
            </a:r>
            <a:endParaRPr lang="nl-BE" dirty="0"/>
          </a:p>
        </p:txBody>
      </p:sp>
      <p:sp>
        <p:nvSpPr>
          <p:cNvPr id="5" name="Tijdelijke aanduiding voor tekst 4"/>
          <p:cNvSpPr>
            <a:spLocks noGrp="1"/>
          </p:cNvSpPr>
          <p:nvPr>
            <p:ph type="body" sz="quarter" idx="12"/>
          </p:nvPr>
        </p:nvSpPr>
        <p:spPr/>
        <p:txBody>
          <a:bodyPr/>
          <a:lstStyle/>
          <a:p>
            <a:pPr marL="0" indent="0">
              <a:buNone/>
            </a:pPr>
            <a:r>
              <a:rPr lang="nl-BE" u="sng" dirty="0">
                <a:hlinkClick r:id="rId2"/>
              </a:rPr>
              <a:t>https://</a:t>
            </a:r>
            <a:r>
              <a:rPr lang="nl-BE" u="sng" dirty="0" smtClean="0">
                <a:hlinkClick r:id="rId2"/>
              </a:rPr>
              <a:t>youtu.be/eCUycBZWBEE?t=43</a:t>
            </a:r>
            <a:endParaRPr lang="nl-BE" u="sng" dirty="0" smtClean="0"/>
          </a:p>
          <a:p>
            <a:pPr marL="0" indent="0">
              <a:buNone/>
            </a:pPr>
            <a:endParaRPr lang="nl-BE" dirty="0"/>
          </a:p>
          <a:p>
            <a:endParaRPr lang="nl-BE" dirty="0"/>
          </a:p>
        </p:txBody>
      </p:sp>
    </p:spTree>
    <p:extLst>
      <p:ext uri="{BB962C8B-B14F-4D97-AF65-F5344CB8AC3E}">
        <p14:creationId xmlns:p14="http://schemas.microsoft.com/office/powerpoint/2010/main" val="3131816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Centrum Ganspoel">
      <a:dk1>
        <a:srgbClr val="000000"/>
      </a:dk1>
      <a:lt1>
        <a:srgbClr val="FFFFFF"/>
      </a:lt1>
      <a:dk2>
        <a:srgbClr val="00B57C"/>
      </a:dk2>
      <a:lt2>
        <a:srgbClr val="E7E6E6"/>
      </a:lt2>
      <a:accent1>
        <a:srgbClr val="00B57C"/>
      </a:accent1>
      <a:accent2>
        <a:srgbClr val="FEC300"/>
      </a:accent2>
      <a:accent3>
        <a:srgbClr val="CACACA"/>
      </a:accent3>
      <a:accent4>
        <a:srgbClr val="919191"/>
      </a:accent4>
      <a:accent5>
        <a:srgbClr val="515151"/>
      </a:accent5>
      <a:accent6>
        <a:srgbClr val="000000"/>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672</TotalTime>
  <Words>935</Words>
  <Application>Microsoft Office PowerPoint</Application>
  <PresentationFormat>Diavoorstelling (4:3)</PresentationFormat>
  <Paragraphs>144</Paragraphs>
  <Slides>29</Slides>
  <Notes>6</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29</vt:i4>
      </vt:variant>
    </vt:vector>
  </HeadingPairs>
  <TitlesOfParts>
    <vt:vector size="35" baseType="lpstr">
      <vt:lpstr>Quicksand</vt:lpstr>
      <vt:lpstr>Symbol</vt:lpstr>
      <vt:lpstr>Arial</vt:lpstr>
      <vt:lpstr>Calibri</vt:lpstr>
      <vt:lpstr>Century Gothic</vt:lpstr>
      <vt:lpstr>Kantoorthema</vt:lpstr>
      <vt:lpstr>Een kijk op CVI  Cerebraal visuele imperking  Studiedag Vecarfa 22/10/2022 </vt:lpstr>
      <vt:lpstr>Thuisbegeleiding Centrum Ganspoel  Mobiele en ambulante dienst   van 0 tot 6 jaar Van 6 tot 18 jaar</vt:lpstr>
      <vt:lpstr>1. Definitie CVI</vt:lpstr>
      <vt:lpstr>2. Oorzaken CVI</vt:lpstr>
      <vt:lpstr>3. Problemen die vaak samen voorkomen met CVI</vt:lpstr>
      <vt:lpstr>    CVI onderzoek</vt:lpstr>
      <vt:lpstr>4. Visueel systeem = ogen + hersenen</vt:lpstr>
      <vt:lpstr>4.Visueel systeem 4.1 De thalamus </vt:lpstr>
      <vt:lpstr>Filmpje visuele aandacht</vt:lpstr>
      <vt:lpstr>4. Visueel systeem 4.2 Bewust visueel systeem</vt:lpstr>
      <vt:lpstr>4. Visueel systeem 4.3 Secundair visueel systeem </vt:lpstr>
      <vt:lpstr>5. Signalen CVI</vt:lpstr>
      <vt:lpstr>         6. Gevolgen                Hoe kan CVI zich uiten , of waar heeft het effect op in het           dagelijks leven van kinderen. Hoe kunnen we tegemoet komen aan de problemen die CVI met zich meebrengt en welke handvaten kunnen we aanbieden aan kinderen, ouders of begeleiders. Aanpassingen en hulpmiddelen zijn afhankelijk van kind tot kind ! </vt:lpstr>
      <vt:lpstr>6.1 Gevolgen op het aansturen van de ogen</vt:lpstr>
      <vt:lpstr> </vt:lpstr>
      <vt:lpstr>Voorbeeld : </vt:lpstr>
      <vt:lpstr>6.6 Gevolgen op vlak van herkennen</vt:lpstr>
      <vt:lpstr>Voorbeeld visueel geheugen</vt:lpstr>
      <vt:lpstr>PowerPoint-presentatie</vt:lpstr>
      <vt:lpstr>PowerPoint-presentatie</vt:lpstr>
      <vt:lpstr>PowerPoint-presentatie</vt:lpstr>
      <vt:lpstr>PowerPoint-presentatie</vt:lpstr>
      <vt:lpstr>PowerPoint-presentatie</vt:lpstr>
      <vt:lpstr>PowerPoint-presentatie</vt:lpstr>
      <vt:lpstr>                   6. Gevolgen op ruimtelijk vlak:               overzicht en bewegen   </vt:lpstr>
      <vt:lpstr>Overzicht en bewegen in de ruimte</vt:lpstr>
      <vt:lpstr>Sociaal emotioneel</vt:lpstr>
      <vt:lpstr>      filmpje CVI (docu Nederland)</vt:lpstr>
      <vt:lpstr>Zijn er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Dennis Vieren</dc:creator>
  <cp:lastModifiedBy>Ganspoel</cp:lastModifiedBy>
  <cp:revision>108</cp:revision>
  <dcterms:created xsi:type="dcterms:W3CDTF">2021-02-23T12:54:41Z</dcterms:created>
  <dcterms:modified xsi:type="dcterms:W3CDTF">2022-10-18T08:29:43Z</dcterms:modified>
</cp:coreProperties>
</file>